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8" r:id="rId3"/>
    <p:sldId id="344" r:id="rId4"/>
    <p:sldId id="372" r:id="rId5"/>
    <p:sldId id="373" r:id="rId6"/>
    <p:sldId id="374" r:id="rId7"/>
    <p:sldId id="375" r:id="rId8"/>
    <p:sldId id="262" r:id="rId9"/>
    <p:sldId id="258" r:id="rId10"/>
    <p:sldId id="377" r:id="rId11"/>
    <p:sldId id="332" r:id="rId12"/>
    <p:sldId id="378" r:id="rId13"/>
    <p:sldId id="379" r:id="rId14"/>
    <p:sldId id="380" r:id="rId15"/>
    <p:sldId id="381" r:id="rId16"/>
    <p:sldId id="382" r:id="rId17"/>
    <p:sldId id="383" r:id="rId18"/>
    <p:sldId id="387" r:id="rId19"/>
    <p:sldId id="259" r:id="rId20"/>
    <p:sldId id="390" r:id="rId21"/>
    <p:sldId id="395" r:id="rId22"/>
    <p:sldId id="396" r:id="rId23"/>
    <p:sldId id="398" r:id="rId24"/>
    <p:sldId id="404" r:id="rId25"/>
    <p:sldId id="405" r:id="rId26"/>
    <p:sldId id="399" r:id="rId27"/>
    <p:sldId id="400" r:id="rId28"/>
    <p:sldId id="401" r:id="rId29"/>
    <p:sldId id="402" r:id="rId30"/>
    <p:sldId id="403" r:id="rId31"/>
    <p:sldId id="366" r:id="rId32"/>
    <p:sldId id="409" r:id="rId33"/>
    <p:sldId id="410" r:id="rId34"/>
    <p:sldId id="408" r:id="rId35"/>
    <p:sldId id="406" r:id="rId36"/>
    <p:sldId id="385" r:id="rId37"/>
    <p:sldId id="386"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win R C" initials="AR" lastIdx="1" clrIdx="0">
    <p:extLst>
      <p:ext uri="{19B8F6BF-5375-455C-9EA6-DF929625EA0E}">
        <p15:presenceInfo xmlns:p15="http://schemas.microsoft.com/office/powerpoint/2012/main" userId="1acd4133a1f640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5A0AF-A58B-4430-B544-B7A7326751C5}" type="datetimeFigureOut">
              <a:rPr lang="en-IN" smtClean="0"/>
              <a:t>11-05-2025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18394-1788-4496-8E88-5E090693F40F}" type="slidenum">
              <a:rPr lang="en-IN" smtClean="0"/>
              <a:t>‹#›</a:t>
            </a:fld>
            <a:endParaRPr lang="en-IN"/>
          </a:p>
        </p:txBody>
      </p:sp>
    </p:spTree>
    <p:extLst>
      <p:ext uri="{BB962C8B-B14F-4D97-AF65-F5344CB8AC3E}">
        <p14:creationId xmlns:p14="http://schemas.microsoft.com/office/powerpoint/2010/main" val="400343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818394-1788-4496-8E88-5E090693F40F}" type="slidenum">
              <a:rPr lang="en-IN" smtClean="0"/>
              <a:t>21</a:t>
            </a:fld>
            <a:endParaRPr lang="en-IN"/>
          </a:p>
        </p:txBody>
      </p:sp>
    </p:spTree>
    <p:extLst>
      <p:ext uri="{BB962C8B-B14F-4D97-AF65-F5344CB8AC3E}">
        <p14:creationId xmlns:p14="http://schemas.microsoft.com/office/powerpoint/2010/main" val="3014068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61E59-E232-E5C0-F5B6-9D16BC84B7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84D87-FB1D-75E3-DFAD-E437421989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CF41FC-5B19-A286-ABD1-F11E524ACD2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C5BAD2D-A0A8-06E7-4BA4-95469F3C21D0}"/>
              </a:ext>
            </a:extLst>
          </p:cNvPr>
          <p:cNvSpPr>
            <a:spLocks noGrp="1"/>
          </p:cNvSpPr>
          <p:nvPr>
            <p:ph type="sldNum" sz="quarter" idx="5"/>
          </p:nvPr>
        </p:nvSpPr>
        <p:spPr/>
        <p:txBody>
          <a:bodyPr/>
          <a:lstStyle/>
          <a:p>
            <a:fld id="{95818394-1788-4496-8E88-5E090693F40F}" type="slidenum">
              <a:rPr lang="en-IN" smtClean="0"/>
              <a:t>30</a:t>
            </a:fld>
            <a:endParaRPr lang="en-IN"/>
          </a:p>
        </p:txBody>
      </p:sp>
    </p:spTree>
    <p:extLst>
      <p:ext uri="{BB962C8B-B14F-4D97-AF65-F5344CB8AC3E}">
        <p14:creationId xmlns:p14="http://schemas.microsoft.com/office/powerpoint/2010/main" val="1873054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44AA1-CB71-69A5-829A-AE8A6F3FD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EC9EEA-2AB4-5527-D1E6-81343A853C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C5AC5-7788-3C4C-8122-5272EE9147E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3FEDBB4-1D88-A77F-7778-84903D690990}"/>
              </a:ext>
            </a:extLst>
          </p:cNvPr>
          <p:cNvSpPr>
            <a:spLocks noGrp="1"/>
          </p:cNvSpPr>
          <p:nvPr>
            <p:ph type="sldNum" sz="quarter" idx="5"/>
          </p:nvPr>
        </p:nvSpPr>
        <p:spPr/>
        <p:txBody>
          <a:bodyPr/>
          <a:lstStyle/>
          <a:p>
            <a:fld id="{95818394-1788-4496-8E88-5E090693F40F}" type="slidenum">
              <a:rPr lang="en-IN" smtClean="0"/>
              <a:t>22</a:t>
            </a:fld>
            <a:endParaRPr lang="en-IN"/>
          </a:p>
        </p:txBody>
      </p:sp>
    </p:spTree>
    <p:extLst>
      <p:ext uri="{BB962C8B-B14F-4D97-AF65-F5344CB8AC3E}">
        <p14:creationId xmlns:p14="http://schemas.microsoft.com/office/powerpoint/2010/main" val="3274617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8A87A-09FD-C1F9-02AC-270A73D8E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1F5F9-A386-7401-5053-DE99C3DC3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8AB4B-F0FA-8872-1875-67B67FF134E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0B860AA-31AC-7FFF-F503-23256C1424A8}"/>
              </a:ext>
            </a:extLst>
          </p:cNvPr>
          <p:cNvSpPr>
            <a:spLocks noGrp="1"/>
          </p:cNvSpPr>
          <p:nvPr>
            <p:ph type="sldNum" sz="quarter" idx="5"/>
          </p:nvPr>
        </p:nvSpPr>
        <p:spPr/>
        <p:txBody>
          <a:bodyPr/>
          <a:lstStyle/>
          <a:p>
            <a:fld id="{95818394-1788-4496-8E88-5E090693F40F}" type="slidenum">
              <a:rPr lang="en-IN" smtClean="0"/>
              <a:t>23</a:t>
            </a:fld>
            <a:endParaRPr lang="en-IN"/>
          </a:p>
        </p:txBody>
      </p:sp>
    </p:spTree>
    <p:extLst>
      <p:ext uri="{BB962C8B-B14F-4D97-AF65-F5344CB8AC3E}">
        <p14:creationId xmlns:p14="http://schemas.microsoft.com/office/powerpoint/2010/main" val="54468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B9CB7-F6AB-C3FE-B4EB-B4366DD83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BA7070-C0C9-3AD2-0F78-713F945FA3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C6E4C-FB98-72BA-A1A2-C03A439D0D5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8507990-7317-F56E-B185-4D4C8AE61388}"/>
              </a:ext>
            </a:extLst>
          </p:cNvPr>
          <p:cNvSpPr>
            <a:spLocks noGrp="1"/>
          </p:cNvSpPr>
          <p:nvPr>
            <p:ph type="sldNum" sz="quarter" idx="5"/>
          </p:nvPr>
        </p:nvSpPr>
        <p:spPr/>
        <p:txBody>
          <a:bodyPr/>
          <a:lstStyle/>
          <a:p>
            <a:fld id="{95818394-1788-4496-8E88-5E090693F40F}" type="slidenum">
              <a:rPr lang="en-IN" smtClean="0"/>
              <a:t>24</a:t>
            </a:fld>
            <a:endParaRPr lang="en-IN"/>
          </a:p>
        </p:txBody>
      </p:sp>
    </p:spTree>
    <p:extLst>
      <p:ext uri="{BB962C8B-B14F-4D97-AF65-F5344CB8AC3E}">
        <p14:creationId xmlns:p14="http://schemas.microsoft.com/office/powerpoint/2010/main" val="143948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DC001-095F-275B-23BD-4A48A61ED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04570-10B1-F48C-0043-B8A7126D0D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EA597-9431-18DF-3429-086ED371C1D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E6F99E0-6D1C-4D0F-42F9-74937F3FDB82}"/>
              </a:ext>
            </a:extLst>
          </p:cNvPr>
          <p:cNvSpPr>
            <a:spLocks noGrp="1"/>
          </p:cNvSpPr>
          <p:nvPr>
            <p:ph type="sldNum" sz="quarter" idx="5"/>
          </p:nvPr>
        </p:nvSpPr>
        <p:spPr/>
        <p:txBody>
          <a:bodyPr/>
          <a:lstStyle/>
          <a:p>
            <a:fld id="{95818394-1788-4496-8E88-5E090693F40F}" type="slidenum">
              <a:rPr lang="en-IN" smtClean="0"/>
              <a:t>25</a:t>
            </a:fld>
            <a:endParaRPr lang="en-IN"/>
          </a:p>
        </p:txBody>
      </p:sp>
    </p:spTree>
    <p:extLst>
      <p:ext uri="{BB962C8B-B14F-4D97-AF65-F5344CB8AC3E}">
        <p14:creationId xmlns:p14="http://schemas.microsoft.com/office/powerpoint/2010/main" val="2577356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8EB87-CBFD-410F-3236-E8A68E697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7747EF-3BD7-85E2-5F88-620127E1C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1283DB-A460-17BA-1DDB-80F988A7AB8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6271D86-DF39-B882-8EBF-69D4B15D6D18}"/>
              </a:ext>
            </a:extLst>
          </p:cNvPr>
          <p:cNvSpPr>
            <a:spLocks noGrp="1"/>
          </p:cNvSpPr>
          <p:nvPr>
            <p:ph type="sldNum" sz="quarter" idx="5"/>
          </p:nvPr>
        </p:nvSpPr>
        <p:spPr/>
        <p:txBody>
          <a:bodyPr/>
          <a:lstStyle/>
          <a:p>
            <a:fld id="{95818394-1788-4496-8E88-5E090693F40F}" type="slidenum">
              <a:rPr lang="en-IN" smtClean="0"/>
              <a:t>26</a:t>
            </a:fld>
            <a:endParaRPr lang="en-IN"/>
          </a:p>
        </p:txBody>
      </p:sp>
    </p:spTree>
    <p:extLst>
      <p:ext uri="{BB962C8B-B14F-4D97-AF65-F5344CB8AC3E}">
        <p14:creationId xmlns:p14="http://schemas.microsoft.com/office/powerpoint/2010/main" val="1484567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3B55-1645-1B5E-7684-C4A2C9869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01198E-D803-309C-927A-0A1213A54D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F98DE-CBCA-BB9B-EA6C-86C7F36B958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0D6626F-2938-351F-CF9A-FD122D9CFF6A}"/>
              </a:ext>
            </a:extLst>
          </p:cNvPr>
          <p:cNvSpPr>
            <a:spLocks noGrp="1"/>
          </p:cNvSpPr>
          <p:nvPr>
            <p:ph type="sldNum" sz="quarter" idx="5"/>
          </p:nvPr>
        </p:nvSpPr>
        <p:spPr/>
        <p:txBody>
          <a:bodyPr/>
          <a:lstStyle/>
          <a:p>
            <a:fld id="{95818394-1788-4496-8E88-5E090693F40F}" type="slidenum">
              <a:rPr lang="en-IN" smtClean="0"/>
              <a:t>27</a:t>
            </a:fld>
            <a:endParaRPr lang="en-IN"/>
          </a:p>
        </p:txBody>
      </p:sp>
    </p:spTree>
    <p:extLst>
      <p:ext uri="{BB962C8B-B14F-4D97-AF65-F5344CB8AC3E}">
        <p14:creationId xmlns:p14="http://schemas.microsoft.com/office/powerpoint/2010/main" val="307176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DC03A-8F88-8079-5FCD-CD256DD0F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CFA10-60C8-0E85-3D3D-CF4401E369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2404E-E03E-0E12-A12F-9A3EED79584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C0A2329-37A1-C591-A25D-F668B7ADE690}"/>
              </a:ext>
            </a:extLst>
          </p:cNvPr>
          <p:cNvSpPr>
            <a:spLocks noGrp="1"/>
          </p:cNvSpPr>
          <p:nvPr>
            <p:ph type="sldNum" sz="quarter" idx="5"/>
          </p:nvPr>
        </p:nvSpPr>
        <p:spPr/>
        <p:txBody>
          <a:bodyPr/>
          <a:lstStyle/>
          <a:p>
            <a:fld id="{95818394-1788-4496-8E88-5E090693F40F}" type="slidenum">
              <a:rPr lang="en-IN" smtClean="0"/>
              <a:t>28</a:t>
            </a:fld>
            <a:endParaRPr lang="en-IN"/>
          </a:p>
        </p:txBody>
      </p:sp>
    </p:spTree>
    <p:extLst>
      <p:ext uri="{BB962C8B-B14F-4D97-AF65-F5344CB8AC3E}">
        <p14:creationId xmlns:p14="http://schemas.microsoft.com/office/powerpoint/2010/main" val="4031459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A09E7-D506-BC87-B04E-CC0D0A264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957BB-E266-866F-2CF4-5123D21102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2C2B94-2503-1738-A69F-B59CCD93FBD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D4EEC28-EF49-0AAB-4549-2EDE5DCD1D7F}"/>
              </a:ext>
            </a:extLst>
          </p:cNvPr>
          <p:cNvSpPr>
            <a:spLocks noGrp="1"/>
          </p:cNvSpPr>
          <p:nvPr>
            <p:ph type="sldNum" sz="quarter" idx="5"/>
          </p:nvPr>
        </p:nvSpPr>
        <p:spPr/>
        <p:txBody>
          <a:bodyPr/>
          <a:lstStyle/>
          <a:p>
            <a:fld id="{95818394-1788-4496-8E88-5E090693F40F}" type="slidenum">
              <a:rPr lang="en-IN" smtClean="0"/>
              <a:t>29</a:t>
            </a:fld>
            <a:endParaRPr lang="en-IN"/>
          </a:p>
        </p:txBody>
      </p:sp>
    </p:spTree>
    <p:extLst>
      <p:ext uri="{BB962C8B-B14F-4D97-AF65-F5344CB8AC3E}">
        <p14:creationId xmlns:p14="http://schemas.microsoft.com/office/powerpoint/2010/main" val="4060767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B998-B128-4C68-81B7-8E48233393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B0BB8E-F781-B7EA-F9BE-47C827273A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488A30B-2FC2-BA4E-6789-3FFADE1CAD20}"/>
              </a:ext>
            </a:extLst>
          </p:cNvPr>
          <p:cNvSpPr>
            <a:spLocks noGrp="1"/>
          </p:cNvSpPr>
          <p:nvPr>
            <p:ph type="dt" sz="half" idx="10"/>
          </p:nvPr>
        </p:nvSpPr>
        <p:spPr/>
        <p:txBody>
          <a:bodyPr/>
          <a:lstStyle/>
          <a:p>
            <a:fld id="{CA8DA5CF-C9EF-4C8D-B552-6779F519BC18}" type="datetimeFigureOut">
              <a:rPr lang="en-IN" smtClean="0"/>
              <a:t>11-05-2025</a:t>
            </a:fld>
            <a:endParaRPr lang="en-IN"/>
          </a:p>
        </p:txBody>
      </p:sp>
      <p:sp>
        <p:nvSpPr>
          <p:cNvPr id="5" name="Footer Placeholder 4">
            <a:extLst>
              <a:ext uri="{FF2B5EF4-FFF2-40B4-BE49-F238E27FC236}">
                <a16:creationId xmlns:a16="http://schemas.microsoft.com/office/drawing/2014/main" id="{158F8CD8-4E27-B3B9-03D6-0191CF6BF3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0C1DEB-E9E1-ED51-A3B3-32A97DD0946D}"/>
              </a:ext>
            </a:extLst>
          </p:cNvPr>
          <p:cNvSpPr>
            <a:spLocks noGrp="1"/>
          </p:cNvSpPr>
          <p:nvPr>
            <p:ph type="sldNum" sz="quarter" idx="12"/>
          </p:nvPr>
        </p:nvSpPr>
        <p:spPr/>
        <p:txBody>
          <a:bodyPr/>
          <a:lstStyle/>
          <a:p>
            <a:fld id="{DDB6973C-9438-4AD0-8D8C-4611F85B12E3}" type="slidenum">
              <a:rPr lang="en-IN" smtClean="0"/>
              <a:t>‹#›</a:t>
            </a:fld>
            <a:endParaRPr lang="en-IN"/>
          </a:p>
        </p:txBody>
      </p:sp>
    </p:spTree>
    <p:extLst>
      <p:ext uri="{BB962C8B-B14F-4D97-AF65-F5344CB8AC3E}">
        <p14:creationId xmlns:p14="http://schemas.microsoft.com/office/powerpoint/2010/main" val="421496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79367-3BE0-C479-7DC9-CF28194D1A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ABD4CFE-42F4-EC7C-861E-5ADBB99DA7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2EFB96-5231-9265-86D2-3B0D7D4BB6AF}"/>
              </a:ext>
            </a:extLst>
          </p:cNvPr>
          <p:cNvSpPr>
            <a:spLocks noGrp="1"/>
          </p:cNvSpPr>
          <p:nvPr>
            <p:ph type="dt" sz="half" idx="10"/>
          </p:nvPr>
        </p:nvSpPr>
        <p:spPr/>
        <p:txBody>
          <a:bodyPr/>
          <a:lstStyle/>
          <a:p>
            <a:fld id="{CA8DA5CF-C9EF-4C8D-B552-6779F519BC18}" type="datetimeFigureOut">
              <a:rPr lang="en-IN" smtClean="0"/>
              <a:t>11-05-2025</a:t>
            </a:fld>
            <a:endParaRPr lang="en-IN"/>
          </a:p>
        </p:txBody>
      </p:sp>
      <p:sp>
        <p:nvSpPr>
          <p:cNvPr id="5" name="Footer Placeholder 4">
            <a:extLst>
              <a:ext uri="{FF2B5EF4-FFF2-40B4-BE49-F238E27FC236}">
                <a16:creationId xmlns:a16="http://schemas.microsoft.com/office/drawing/2014/main" id="{65B5D266-1CEF-A548-3E76-A7F1B82FC4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13199B-2BC8-A767-6D36-306F0FF077DE}"/>
              </a:ext>
            </a:extLst>
          </p:cNvPr>
          <p:cNvSpPr>
            <a:spLocks noGrp="1"/>
          </p:cNvSpPr>
          <p:nvPr>
            <p:ph type="sldNum" sz="quarter" idx="12"/>
          </p:nvPr>
        </p:nvSpPr>
        <p:spPr/>
        <p:txBody>
          <a:bodyPr/>
          <a:lstStyle/>
          <a:p>
            <a:fld id="{DDB6973C-9438-4AD0-8D8C-4611F85B12E3}" type="slidenum">
              <a:rPr lang="en-IN" smtClean="0"/>
              <a:t>‹#›</a:t>
            </a:fld>
            <a:endParaRPr lang="en-IN"/>
          </a:p>
        </p:txBody>
      </p:sp>
    </p:spTree>
    <p:extLst>
      <p:ext uri="{BB962C8B-B14F-4D97-AF65-F5344CB8AC3E}">
        <p14:creationId xmlns:p14="http://schemas.microsoft.com/office/powerpoint/2010/main" val="2137316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8962D0-454A-17D8-A748-632BE4C91B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AA6034-5F35-D2BA-C1E6-742FB1D746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307568-6D23-87DA-5FEB-D618CC49F7F1}"/>
              </a:ext>
            </a:extLst>
          </p:cNvPr>
          <p:cNvSpPr>
            <a:spLocks noGrp="1"/>
          </p:cNvSpPr>
          <p:nvPr>
            <p:ph type="dt" sz="half" idx="10"/>
          </p:nvPr>
        </p:nvSpPr>
        <p:spPr/>
        <p:txBody>
          <a:bodyPr/>
          <a:lstStyle/>
          <a:p>
            <a:fld id="{CA8DA5CF-C9EF-4C8D-B552-6779F519BC18}" type="datetimeFigureOut">
              <a:rPr lang="en-IN" smtClean="0"/>
              <a:t>11-05-2025</a:t>
            </a:fld>
            <a:endParaRPr lang="en-IN"/>
          </a:p>
        </p:txBody>
      </p:sp>
      <p:sp>
        <p:nvSpPr>
          <p:cNvPr id="5" name="Footer Placeholder 4">
            <a:extLst>
              <a:ext uri="{FF2B5EF4-FFF2-40B4-BE49-F238E27FC236}">
                <a16:creationId xmlns:a16="http://schemas.microsoft.com/office/drawing/2014/main" id="{0FAC7A70-3E41-DCCA-3FB4-5BA9345F22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56E5E3-C79C-D533-2181-8367E03F7AC4}"/>
              </a:ext>
            </a:extLst>
          </p:cNvPr>
          <p:cNvSpPr>
            <a:spLocks noGrp="1"/>
          </p:cNvSpPr>
          <p:nvPr>
            <p:ph type="sldNum" sz="quarter" idx="12"/>
          </p:nvPr>
        </p:nvSpPr>
        <p:spPr/>
        <p:txBody>
          <a:bodyPr/>
          <a:lstStyle/>
          <a:p>
            <a:fld id="{DDB6973C-9438-4AD0-8D8C-4611F85B12E3}" type="slidenum">
              <a:rPr lang="en-IN" smtClean="0"/>
              <a:t>‹#›</a:t>
            </a:fld>
            <a:endParaRPr lang="en-IN"/>
          </a:p>
        </p:txBody>
      </p:sp>
    </p:spTree>
    <p:extLst>
      <p:ext uri="{BB962C8B-B14F-4D97-AF65-F5344CB8AC3E}">
        <p14:creationId xmlns:p14="http://schemas.microsoft.com/office/powerpoint/2010/main" val="425982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10736-EC76-C965-8877-C9288E992D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FF8E9A-C403-15DB-5D60-4407647081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5090E9-512D-D3B2-A6F7-7B8FD0A8942F}"/>
              </a:ext>
            </a:extLst>
          </p:cNvPr>
          <p:cNvSpPr>
            <a:spLocks noGrp="1"/>
          </p:cNvSpPr>
          <p:nvPr>
            <p:ph type="dt" sz="half" idx="10"/>
          </p:nvPr>
        </p:nvSpPr>
        <p:spPr/>
        <p:txBody>
          <a:bodyPr/>
          <a:lstStyle/>
          <a:p>
            <a:fld id="{CA8DA5CF-C9EF-4C8D-B552-6779F519BC18}" type="datetimeFigureOut">
              <a:rPr lang="en-IN" smtClean="0"/>
              <a:t>11-05-2025</a:t>
            </a:fld>
            <a:endParaRPr lang="en-IN"/>
          </a:p>
        </p:txBody>
      </p:sp>
      <p:sp>
        <p:nvSpPr>
          <p:cNvPr id="5" name="Footer Placeholder 4">
            <a:extLst>
              <a:ext uri="{FF2B5EF4-FFF2-40B4-BE49-F238E27FC236}">
                <a16:creationId xmlns:a16="http://schemas.microsoft.com/office/drawing/2014/main" id="{6A4C427B-ACE5-ACC6-1A62-827BD26462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186D36-165A-E609-46B9-39C059E958E3}"/>
              </a:ext>
            </a:extLst>
          </p:cNvPr>
          <p:cNvSpPr>
            <a:spLocks noGrp="1"/>
          </p:cNvSpPr>
          <p:nvPr>
            <p:ph type="sldNum" sz="quarter" idx="12"/>
          </p:nvPr>
        </p:nvSpPr>
        <p:spPr/>
        <p:txBody>
          <a:bodyPr/>
          <a:lstStyle/>
          <a:p>
            <a:fld id="{DDB6973C-9438-4AD0-8D8C-4611F85B12E3}" type="slidenum">
              <a:rPr lang="en-IN" smtClean="0"/>
              <a:t>‹#›</a:t>
            </a:fld>
            <a:endParaRPr lang="en-IN"/>
          </a:p>
        </p:txBody>
      </p:sp>
    </p:spTree>
    <p:extLst>
      <p:ext uri="{BB962C8B-B14F-4D97-AF65-F5344CB8AC3E}">
        <p14:creationId xmlns:p14="http://schemas.microsoft.com/office/powerpoint/2010/main" val="2275156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3104B-C499-0ED0-ED66-F3F8CD5C8D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16F8CE-AA0B-5D8F-CF80-2313F9871F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BF7FF6-E006-3C72-9F3B-4FF8E4448757}"/>
              </a:ext>
            </a:extLst>
          </p:cNvPr>
          <p:cNvSpPr>
            <a:spLocks noGrp="1"/>
          </p:cNvSpPr>
          <p:nvPr>
            <p:ph type="dt" sz="half" idx="10"/>
          </p:nvPr>
        </p:nvSpPr>
        <p:spPr/>
        <p:txBody>
          <a:bodyPr/>
          <a:lstStyle/>
          <a:p>
            <a:fld id="{CA8DA5CF-C9EF-4C8D-B552-6779F519BC18}" type="datetimeFigureOut">
              <a:rPr lang="en-IN" smtClean="0"/>
              <a:t>11-05-2025</a:t>
            </a:fld>
            <a:endParaRPr lang="en-IN"/>
          </a:p>
        </p:txBody>
      </p:sp>
      <p:sp>
        <p:nvSpPr>
          <p:cNvPr id="5" name="Footer Placeholder 4">
            <a:extLst>
              <a:ext uri="{FF2B5EF4-FFF2-40B4-BE49-F238E27FC236}">
                <a16:creationId xmlns:a16="http://schemas.microsoft.com/office/drawing/2014/main" id="{FFE05357-772C-987C-897F-78FC3A55FF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B02F80-A8D5-D3DF-ED30-B739A86A05BF}"/>
              </a:ext>
            </a:extLst>
          </p:cNvPr>
          <p:cNvSpPr>
            <a:spLocks noGrp="1"/>
          </p:cNvSpPr>
          <p:nvPr>
            <p:ph type="sldNum" sz="quarter" idx="12"/>
          </p:nvPr>
        </p:nvSpPr>
        <p:spPr/>
        <p:txBody>
          <a:bodyPr/>
          <a:lstStyle/>
          <a:p>
            <a:fld id="{DDB6973C-9438-4AD0-8D8C-4611F85B12E3}" type="slidenum">
              <a:rPr lang="en-IN" smtClean="0"/>
              <a:t>‹#›</a:t>
            </a:fld>
            <a:endParaRPr lang="en-IN"/>
          </a:p>
        </p:txBody>
      </p:sp>
    </p:spTree>
    <p:extLst>
      <p:ext uri="{BB962C8B-B14F-4D97-AF65-F5344CB8AC3E}">
        <p14:creationId xmlns:p14="http://schemas.microsoft.com/office/powerpoint/2010/main" val="1746295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A7A0A-DDE2-891A-023B-3F28A29DDE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E0D111-F301-883D-447E-1DD88DD13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B866542-73B2-544F-278F-12B5C05477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C4BF137-A6A9-E50C-D428-5406D4806AA7}"/>
              </a:ext>
            </a:extLst>
          </p:cNvPr>
          <p:cNvSpPr>
            <a:spLocks noGrp="1"/>
          </p:cNvSpPr>
          <p:nvPr>
            <p:ph type="dt" sz="half" idx="10"/>
          </p:nvPr>
        </p:nvSpPr>
        <p:spPr/>
        <p:txBody>
          <a:bodyPr/>
          <a:lstStyle/>
          <a:p>
            <a:fld id="{CA8DA5CF-C9EF-4C8D-B552-6779F519BC18}" type="datetimeFigureOut">
              <a:rPr lang="en-IN" smtClean="0"/>
              <a:t>11-05-2025</a:t>
            </a:fld>
            <a:endParaRPr lang="en-IN"/>
          </a:p>
        </p:txBody>
      </p:sp>
      <p:sp>
        <p:nvSpPr>
          <p:cNvPr id="6" name="Footer Placeholder 5">
            <a:extLst>
              <a:ext uri="{FF2B5EF4-FFF2-40B4-BE49-F238E27FC236}">
                <a16:creationId xmlns:a16="http://schemas.microsoft.com/office/drawing/2014/main" id="{5BC4C700-17C9-7CEB-7071-E6EE9B6D2C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050E28-4F59-5CB4-7F17-176AD1232228}"/>
              </a:ext>
            </a:extLst>
          </p:cNvPr>
          <p:cNvSpPr>
            <a:spLocks noGrp="1"/>
          </p:cNvSpPr>
          <p:nvPr>
            <p:ph type="sldNum" sz="quarter" idx="12"/>
          </p:nvPr>
        </p:nvSpPr>
        <p:spPr/>
        <p:txBody>
          <a:bodyPr/>
          <a:lstStyle/>
          <a:p>
            <a:fld id="{DDB6973C-9438-4AD0-8D8C-4611F85B12E3}" type="slidenum">
              <a:rPr lang="en-IN" smtClean="0"/>
              <a:t>‹#›</a:t>
            </a:fld>
            <a:endParaRPr lang="en-IN"/>
          </a:p>
        </p:txBody>
      </p:sp>
    </p:spTree>
    <p:extLst>
      <p:ext uri="{BB962C8B-B14F-4D97-AF65-F5344CB8AC3E}">
        <p14:creationId xmlns:p14="http://schemas.microsoft.com/office/powerpoint/2010/main" val="276043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56C6-EB1C-4F64-556D-45C4C9D19DB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2EF91D-E110-34F9-C730-09F1009EB2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883D23-C26F-C02C-F8D3-57A5E2DDF7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1CFC57-2635-1945-274F-D646EF0103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064681-A468-8E15-3A50-8934856FA5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20BD0B-2086-5C30-B9C8-90A424B9BA7E}"/>
              </a:ext>
            </a:extLst>
          </p:cNvPr>
          <p:cNvSpPr>
            <a:spLocks noGrp="1"/>
          </p:cNvSpPr>
          <p:nvPr>
            <p:ph type="dt" sz="half" idx="10"/>
          </p:nvPr>
        </p:nvSpPr>
        <p:spPr/>
        <p:txBody>
          <a:bodyPr/>
          <a:lstStyle/>
          <a:p>
            <a:fld id="{CA8DA5CF-C9EF-4C8D-B552-6779F519BC18}" type="datetimeFigureOut">
              <a:rPr lang="en-IN" smtClean="0"/>
              <a:t>11-05-2025</a:t>
            </a:fld>
            <a:endParaRPr lang="en-IN"/>
          </a:p>
        </p:txBody>
      </p:sp>
      <p:sp>
        <p:nvSpPr>
          <p:cNvPr id="8" name="Footer Placeholder 7">
            <a:extLst>
              <a:ext uri="{FF2B5EF4-FFF2-40B4-BE49-F238E27FC236}">
                <a16:creationId xmlns:a16="http://schemas.microsoft.com/office/drawing/2014/main" id="{1B3E71BA-05E5-F8CE-45AC-633004D0E23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D59B9A9-3925-E13C-3AA4-DBDF253DC300}"/>
              </a:ext>
            </a:extLst>
          </p:cNvPr>
          <p:cNvSpPr>
            <a:spLocks noGrp="1"/>
          </p:cNvSpPr>
          <p:nvPr>
            <p:ph type="sldNum" sz="quarter" idx="12"/>
          </p:nvPr>
        </p:nvSpPr>
        <p:spPr/>
        <p:txBody>
          <a:bodyPr/>
          <a:lstStyle/>
          <a:p>
            <a:fld id="{DDB6973C-9438-4AD0-8D8C-4611F85B12E3}" type="slidenum">
              <a:rPr lang="en-IN" smtClean="0"/>
              <a:t>‹#›</a:t>
            </a:fld>
            <a:endParaRPr lang="en-IN"/>
          </a:p>
        </p:txBody>
      </p:sp>
    </p:spTree>
    <p:extLst>
      <p:ext uri="{BB962C8B-B14F-4D97-AF65-F5344CB8AC3E}">
        <p14:creationId xmlns:p14="http://schemas.microsoft.com/office/powerpoint/2010/main" val="3745201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06A16-E855-B158-796A-301A6BBBBC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DBE5803-348F-D527-85A2-FFF78545997D}"/>
              </a:ext>
            </a:extLst>
          </p:cNvPr>
          <p:cNvSpPr>
            <a:spLocks noGrp="1"/>
          </p:cNvSpPr>
          <p:nvPr>
            <p:ph type="dt" sz="half" idx="10"/>
          </p:nvPr>
        </p:nvSpPr>
        <p:spPr/>
        <p:txBody>
          <a:bodyPr/>
          <a:lstStyle/>
          <a:p>
            <a:fld id="{CA8DA5CF-C9EF-4C8D-B552-6779F519BC18}" type="datetimeFigureOut">
              <a:rPr lang="en-IN" smtClean="0"/>
              <a:t>11-05-2025</a:t>
            </a:fld>
            <a:endParaRPr lang="en-IN"/>
          </a:p>
        </p:txBody>
      </p:sp>
      <p:sp>
        <p:nvSpPr>
          <p:cNvPr id="4" name="Footer Placeholder 3">
            <a:extLst>
              <a:ext uri="{FF2B5EF4-FFF2-40B4-BE49-F238E27FC236}">
                <a16:creationId xmlns:a16="http://schemas.microsoft.com/office/drawing/2014/main" id="{730442F7-0424-CE7D-4932-9B12A53B4A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2D4CF8-8C95-27A5-9671-2D7BD7465544}"/>
              </a:ext>
            </a:extLst>
          </p:cNvPr>
          <p:cNvSpPr>
            <a:spLocks noGrp="1"/>
          </p:cNvSpPr>
          <p:nvPr>
            <p:ph type="sldNum" sz="quarter" idx="12"/>
          </p:nvPr>
        </p:nvSpPr>
        <p:spPr/>
        <p:txBody>
          <a:bodyPr/>
          <a:lstStyle/>
          <a:p>
            <a:fld id="{DDB6973C-9438-4AD0-8D8C-4611F85B12E3}" type="slidenum">
              <a:rPr lang="en-IN" smtClean="0"/>
              <a:t>‹#›</a:t>
            </a:fld>
            <a:endParaRPr lang="en-IN"/>
          </a:p>
        </p:txBody>
      </p:sp>
    </p:spTree>
    <p:extLst>
      <p:ext uri="{BB962C8B-B14F-4D97-AF65-F5344CB8AC3E}">
        <p14:creationId xmlns:p14="http://schemas.microsoft.com/office/powerpoint/2010/main" val="490166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F0E6AB-3C86-0A10-8F94-3264C714CC18}"/>
              </a:ext>
            </a:extLst>
          </p:cNvPr>
          <p:cNvSpPr>
            <a:spLocks noGrp="1"/>
          </p:cNvSpPr>
          <p:nvPr>
            <p:ph type="dt" sz="half" idx="10"/>
          </p:nvPr>
        </p:nvSpPr>
        <p:spPr/>
        <p:txBody>
          <a:bodyPr/>
          <a:lstStyle/>
          <a:p>
            <a:fld id="{CA8DA5CF-C9EF-4C8D-B552-6779F519BC18}" type="datetimeFigureOut">
              <a:rPr lang="en-IN" smtClean="0"/>
              <a:t>11-05-2025</a:t>
            </a:fld>
            <a:endParaRPr lang="en-IN"/>
          </a:p>
        </p:txBody>
      </p:sp>
      <p:sp>
        <p:nvSpPr>
          <p:cNvPr id="3" name="Footer Placeholder 2">
            <a:extLst>
              <a:ext uri="{FF2B5EF4-FFF2-40B4-BE49-F238E27FC236}">
                <a16:creationId xmlns:a16="http://schemas.microsoft.com/office/drawing/2014/main" id="{2EB3C44E-E92C-4AB9-6927-9B75D626148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9AA9836-7E15-11DB-81CC-F83076ADBBBE}"/>
              </a:ext>
            </a:extLst>
          </p:cNvPr>
          <p:cNvSpPr>
            <a:spLocks noGrp="1"/>
          </p:cNvSpPr>
          <p:nvPr>
            <p:ph type="sldNum" sz="quarter" idx="12"/>
          </p:nvPr>
        </p:nvSpPr>
        <p:spPr/>
        <p:txBody>
          <a:bodyPr/>
          <a:lstStyle/>
          <a:p>
            <a:fld id="{DDB6973C-9438-4AD0-8D8C-4611F85B12E3}" type="slidenum">
              <a:rPr lang="en-IN" smtClean="0"/>
              <a:t>‹#›</a:t>
            </a:fld>
            <a:endParaRPr lang="en-IN"/>
          </a:p>
        </p:txBody>
      </p:sp>
    </p:spTree>
    <p:extLst>
      <p:ext uri="{BB962C8B-B14F-4D97-AF65-F5344CB8AC3E}">
        <p14:creationId xmlns:p14="http://schemas.microsoft.com/office/powerpoint/2010/main" val="2743464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6AFF-FC87-D2D3-FD04-FA156164C8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796A534-2DB7-8DD0-2E34-FE13936AF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BDD250A-AF64-1362-2E15-0493AA34B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92346C-310E-5AA4-FF86-C0E580E0826B}"/>
              </a:ext>
            </a:extLst>
          </p:cNvPr>
          <p:cNvSpPr>
            <a:spLocks noGrp="1"/>
          </p:cNvSpPr>
          <p:nvPr>
            <p:ph type="dt" sz="half" idx="10"/>
          </p:nvPr>
        </p:nvSpPr>
        <p:spPr/>
        <p:txBody>
          <a:bodyPr/>
          <a:lstStyle/>
          <a:p>
            <a:fld id="{CA8DA5CF-C9EF-4C8D-B552-6779F519BC18}" type="datetimeFigureOut">
              <a:rPr lang="en-IN" smtClean="0"/>
              <a:t>11-05-2025</a:t>
            </a:fld>
            <a:endParaRPr lang="en-IN"/>
          </a:p>
        </p:txBody>
      </p:sp>
      <p:sp>
        <p:nvSpPr>
          <p:cNvPr id="6" name="Footer Placeholder 5">
            <a:extLst>
              <a:ext uri="{FF2B5EF4-FFF2-40B4-BE49-F238E27FC236}">
                <a16:creationId xmlns:a16="http://schemas.microsoft.com/office/drawing/2014/main" id="{1761D082-0D7C-9F10-39AB-DD15A912E0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282450-A673-AECD-2293-98300B2DB92D}"/>
              </a:ext>
            </a:extLst>
          </p:cNvPr>
          <p:cNvSpPr>
            <a:spLocks noGrp="1"/>
          </p:cNvSpPr>
          <p:nvPr>
            <p:ph type="sldNum" sz="quarter" idx="12"/>
          </p:nvPr>
        </p:nvSpPr>
        <p:spPr/>
        <p:txBody>
          <a:bodyPr/>
          <a:lstStyle/>
          <a:p>
            <a:fld id="{DDB6973C-9438-4AD0-8D8C-4611F85B12E3}" type="slidenum">
              <a:rPr lang="en-IN" smtClean="0"/>
              <a:t>‹#›</a:t>
            </a:fld>
            <a:endParaRPr lang="en-IN"/>
          </a:p>
        </p:txBody>
      </p:sp>
    </p:spTree>
    <p:extLst>
      <p:ext uri="{BB962C8B-B14F-4D97-AF65-F5344CB8AC3E}">
        <p14:creationId xmlns:p14="http://schemas.microsoft.com/office/powerpoint/2010/main" val="287335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6056-C529-F0E0-6718-9185D06B94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044D14B-3D68-19C8-95B1-0CAC41E69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7BCA555-2E9F-C4E8-CBAF-8EA3153B5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890523-934C-A0BB-7443-CC16EB79D91A}"/>
              </a:ext>
            </a:extLst>
          </p:cNvPr>
          <p:cNvSpPr>
            <a:spLocks noGrp="1"/>
          </p:cNvSpPr>
          <p:nvPr>
            <p:ph type="dt" sz="half" idx="10"/>
          </p:nvPr>
        </p:nvSpPr>
        <p:spPr/>
        <p:txBody>
          <a:bodyPr/>
          <a:lstStyle/>
          <a:p>
            <a:fld id="{CA8DA5CF-C9EF-4C8D-B552-6779F519BC18}" type="datetimeFigureOut">
              <a:rPr lang="en-IN" smtClean="0"/>
              <a:t>11-05-2025</a:t>
            </a:fld>
            <a:endParaRPr lang="en-IN"/>
          </a:p>
        </p:txBody>
      </p:sp>
      <p:sp>
        <p:nvSpPr>
          <p:cNvPr id="6" name="Footer Placeholder 5">
            <a:extLst>
              <a:ext uri="{FF2B5EF4-FFF2-40B4-BE49-F238E27FC236}">
                <a16:creationId xmlns:a16="http://schemas.microsoft.com/office/drawing/2014/main" id="{AEF54AFC-B52A-EF7D-08CD-0471177D7E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BD0BED-C131-6BCE-54ED-190B6B073634}"/>
              </a:ext>
            </a:extLst>
          </p:cNvPr>
          <p:cNvSpPr>
            <a:spLocks noGrp="1"/>
          </p:cNvSpPr>
          <p:nvPr>
            <p:ph type="sldNum" sz="quarter" idx="12"/>
          </p:nvPr>
        </p:nvSpPr>
        <p:spPr/>
        <p:txBody>
          <a:bodyPr/>
          <a:lstStyle/>
          <a:p>
            <a:fld id="{DDB6973C-9438-4AD0-8D8C-4611F85B12E3}" type="slidenum">
              <a:rPr lang="en-IN" smtClean="0"/>
              <a:t>‹#›</a:t>
            </a:fld>
            <a:endParaRPr lang="en-IN"/>
          </a:p>
        </p:txBody>
      </p:sp>
    </p:spTree>
    <p:extLst>
      <p:ext uri="{BB962C8B-B14F-4D97-AF65-F5344CB8AC3E}">
        <p14:creationId xmlns:p14="http://schemas.microsoft.com/office/powerpoint/2010/main" val="536859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D5F439-66F1-AF87-4627-B4176F2876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F91379-19D4-AC2F-0176-9F2B43F09B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02C3ED-A090-5C07-5DEE-5F1BA1E5F7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8DA5CF-C9EF-4C8D-B552-6779F519BC18}" type="datetimeFigureOut">
              <a:rPr lang="en-IN" smtClean="0"/>
              <a:t>11-05-2025</a:t>
            </a:fld>
            <a:endParaRPr lang="en-IN"/>
          </a:p>
        </p:txBody>
      </p:sp>
      <p:sp>
        <p:nvSpPr>
          <p:cNvPr id="5" name="Footer Placeholder 4">
            <a:extLst>
              <a:ext uri="{FF2B5EF4-FFF2-40B4-BE49-F238E27FC236}">
                <a16:creationId xmlns:a16="http://schemas.microsoft.com/office/drawing/2014/main" id="{36CA20F6-A18A-B6A9-C187-D47C5C90B3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DD39CDE-6DFD-05CF-47CF-D6BFBD49DA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6973C-9438-4AD0-8D8C-4611F85B12E3}" type="slidenum">
              <a:rPr lang="en-IN" smtClean="0"/>
              <a:t>‹#›</a:t>
            </a:fld>
            <a:endParaRPr lang="en-IN"/>
          </a:p>
        </p:txBody>
      </p:sp>
    </p:spTree>
    <p:extLst>
      <p:ext uri="{BB962C8B-B14F-4D97-AF65-F5344CB8AC3E}">
        <p14:creationId xmlns:p14="http://schemas.microsoft.com/office/powerpoint/2010/main" val="2329843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111/j.1365-2729.2009.00336.x" TargetMode="External"/><Relationship Id="rId2" Type="http://schemas.openxmlformats.org/officeDocument/2006/relationships/hyperlink" Target="https://doi.org/10.1007/s10639-020-10171-8" TargetMode="External"/><Relationship Id="rId1" Type="http://schemas.openxmlformats.org/officeDocument/2006/relationships/slideLayout" Target="../slideLayouts/slideLayout6.xml"/><Relationship Id="rId4" Type="http://schemas.openxmlformats.org/officeDocument/2006/relationships/hyperlink" Target="https://doi.org/10.32604/cmc.2021.01393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145/986213.986216" TargetMode="External"/><Relationship Id="rId2" Type="http://schemas.openxmlformats.org/officeDocument/2006/relationships/hyperlink" Target="https://curriculumredesign.org/wp-content/uploads/AI-in-Education.pdf" TargetMode="External"/><Relationship Id="rId1" Type="http://schemas.openxmlformats.org/officeDocument/2006/relationships/slideLayout" Target="../slideLayouts/slideLayout6.xml"/><Relationship Id="rId4" Type="http://schemas.openxmlformats.org/officeDocument/2006/relationships/hyperlink" Target="https://blog.coursera.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www.coursera.or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moodle.org/" TargetMode="External"/><Relationship Id="rId2" Type="http://schemas.openxmlformats.org/officeDocument/2006/relationships/hyperlink" Target="https://www.udemy.com/" TargetMode="External"/><Relationship Id="rId1" Type="http://schemas.openxmlformats.org/officeDocument/2006/relationships/slideLayout" Target="../slideLayouts/slideLayout6.xml"/><Relationship Id="rId4" Type="http://schemas.openxmlformats.org/officeDocument/2006/relationships/hyperlink" Target="https://www.blackboard.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38D01-60FA-A42E-3376-392E573E6C9E}"/>
              </a:ext>
            </a:extLst>
          </p:cNvPr>
          <p:cNvSpPr>
            <a:spLocks noGrp="1"/>
          </p:cNvSpPr>
          <p:nvPr>
            <p:ph type="ctrTitle"/>
          </p:nvPr>
        </p:nvSpPr>
        <p:spPr>
          <a:xfrm>
            <a:off x="1060515" y="453861"/>
            <a:ext cx="10070969" cy="2387600"/>
          </a:xfrm>
        </p:spPr>
        <p:txBody>
          <a:bodyPr>
            <a:noAutofit/>
          </a:bodyPr>
          <a:lstStyle/>
          <a:p>
            <a:br>
              <a:rPr lang="en-IN" b="1" dirty="0">
                <a:latin typeface="Times New Roman" panose="02020603050405020304" pitchFamily="18" charset="0"/>
                <a:cs typeface="Times New Roman" panose="02020603050405020304" pitchFamily="18" charset="0"/>
              </a:rPr>
            </a:br>
            <a:r>
              <a:rPr lang="en-IN" sz="5400" b="1" dirty="0">
                <a:latin typeface="Times New Roman" panose="02020603050405020304" pitchFamily="18" charset="0"/>
                <a:cs typeface="Times New Roman" panose="02020603050405020304" pitchFamily="18" charset="0"/>
              </a:rPr>
              <a:t>LEARNING MANAGEMENT SYSTEM</a:t>
            </a:r>
            <a:endParaRPr lang="en-IN" b="1"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7D33AF28-C72D-F8FA-581D-D983ABE9A024}"/>
              </a:ext>
            </a:extLst>
          </p:cNvPr>
          <p:cNvSpPr txBox="1">
            <a:spLocks/>
          </p:cNvSpPr>
          <p:nvPr/>
        </p:nvSpPr>
        <p:spPr>
          <a:xfrm>
            <a:off x="3346513" y="4149274"/>
            <a:ext cx="7784971"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endParaRPr lang="en-IN" sz="2400" dirty="0">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521D2447-0BF4-18EE-55AE-ABBB1C4F249E}"/>
              </a:ext>
            </a:extLst>
          </p:cNvPr>
          <p:cNvGraphicFramePr>
            <a:graphicFrameLocks noGrp="1"/>
          </p:cNvGraphicFramePr>
          <p:nvPr>
            <p:extLst>
              <p:ext uri="{D42A27DB-BD31-4B8C-83A1-F6EECF244321}">
                <p14:modId xmlns:p14="http://schemas.microsoft.com/office/powerpoint/2010/main" val="1426817158"/>
              </p:ext>
            </p:extLst>
          </p:nvPr>
        </p:nvGraphicFramePr>
        <p:xfrm>
          <a:off x="7598004" y="3429000"/>
          <a:ext cx="4475638" cy="2926080"/>
        </p:xfrm>
        <a:graphic>
          <a:graphicData uri="http://schemas.openxmlformats.org/drawingml/2006/table">
            <a:tbl>
              <a:tblPr firstRow="1" bandRow="1">
                <a:tableStyleId>{2D5ABB26-0587-4C30-8999-92F81FD0307C}</a:tableStyleId>
              </a:tblPr>
              <a:tblGrid>
                <a:gridCol w="4475638">
                  <a:extLst>
                    <a:ext uri="{9D8B030D-6E8A-4147-A177-3AD203B41FA5}">
                      <a16:colId xmlns:a16="http://schemas.microsoft.com/office/drawing/2014/main" val="826415809"/>
                    </a:ext>
                  </a:extLst>
                </a:gridCol>
              </a:tblGrid>
              <a:tr h="283099">
                <a:tc>
                  <a:txBody>
                    <a:bodyPr/>
                    <a:lstStyle/>
                    <a:p>
                      <a:r>
                        <a:rPr lang="en-IN" b="1" dirty="0">
                          <a:latin typeface="Times New Roman" panose="02020603050405020304" pitchFamily="18" charset="0"/>
                          <a:cs typeface="Times New Roman" panose="02020603050405020304" pitchFamily="18" charset="0"/>
                        </a:rPr>
                        <a:t>Presented By,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1402249"/>
                  </a:ext>
                </a:extLst>
              </a:tr>
              <a:tr h="283099">
                <a:tc>
                  <a:txBody>
                    <a:bodyPr/>
                    <a:lstStyle/>
                    <a:p>
                      <a:r>
                        <a:rPr lang="en-IN" dirty="0">
                          <a:latin typeface="Times New Roman" panose="02020603050405020304" pitchFamily="18" charset="0"/>
                          <a:cs typeface="Times New Roman" panose="02020603050405020304" pitchFamily="18" charset="0"/>
                        </a:rPr>
                        <a:t>Aswin R C - 962821205016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43139393"/>
                  </a:ext>
                </a:extLst>
              </a:tr>
              <a:tr h="283099">
                <a:tc>
                  <a:txBody>
                    <a:bodyPr/>
                    <a:lstStyle/>
                    <a:p>
                      <a:r>
                        <a:rPr lang="en-IN" dirty="0">
                          <a:latin typeface="Times New Roman" panose="02020603050405020304" pitchFamily="18" charset="0"/>
                          <a:cs typeface="Times New Roman" panose="02020603050405020304" pitchFamily="18" charset="0"/>
                        </a:rPr>
                        <a:t>Mathumitha M - 962821205033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4806102"/>
                  </a:ext>
                </a:extLst>
              </a:tr>
              <a:tr h="283099">
                <a:tc>
                  <a:txBody>
                    <a:bodyPr/>
                    <a:lstStyle/>
                    <a:p>
                      <a:r>
                        <a:rPr lang="en-IN" dirty="0">
                          <a:latin typeface="Times New Roman" panose="02020603050405020304" pitchFamily="18" charset="0"/>
                          <a:cs typeface="Times New Roman" panose="02020603050405020304" pitchFamily="18" charset="0"/>
                        </a:rPr>
                        <a:t>Muhamad Barhan H - 962821205034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4019755"/>
                  </a:ext>
                </a:extLst>
              </a:tr>
              <a:tr h="283099">
                <a:tc>
                  <a:txBody>
                    <a:bodyPr/>
                    <a:lstStyle/>
                    <a:p>
                      <a:r>
                        <a:rPr lang="en-IN" dirty="0">
                          <a:latin typeface="Times New Roman" panose="02020603050405020304" pitchFamily="18" charset="0"/>
                          <a:cs typeface="Times New Roman" panose="02020603050405020304" pitchFamily="18" charset="0"/>
                        </a:rPr>
                        <a:t>Sahaya Jees S - 962821205047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7876866"/>
                  </a:ext>
                </a:extLst>
              </a:tr>
              <a:tr h="283099">
                <a:tc>
                  <a:txBody>
                    <a:bodyPr/>
                    <a:lstStyle/>
                    <a:p>
                      <a:r>
                        <a:rPr lang="en-IN" dirty="0">
                          <a:latin typeface="Times New Roman" panose="02020603050405020304" pitchFamily="18" charset="0"/>
                          <a:cs typeface="Times New Roman" panose="02020603050405020304" pitchFamily="18" charset="0"/>
                        </a:rPr>
                        <a:t>Department of Information Technology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2228012"/>
                  </a:ext>
                </a:extLst>
              </a:tr>
              <a:tr h="283099">
                <a:tc>
                  <a:txBody>
                    <a:bodyPr/>
                    <a:lstStyle/>
                    <a:p>
                      <a:r>
                        <a:rPr lang="en-IN" dirty="0">
                          <a:latin typeface="Times New Roman" panose="02020603050405020304" pitchFamily="18" charset="0"/>
                          <a:cs typeface="Times New Roman" panose="02020603050405020304" pitchFamily="18" charset="0"/>
                        </a:rPr>
                        <a:t>Final Year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7881499"/>
                  </a:ext>
                </a:extLst>
              </a:tr>
              <a:tr h="283099">
                <a:tc>
                  <a:txBody>
                    <a:bodyPr/>
                    <a:lstStyle/>
                    <a:p>
                      <a:r>
                        <a:rPr lang="en-IN" dirty="0">
                          <a:latin typeface="Times New Roman" panose="02020603050405020304" pitchFamily="18" charset="0"/>
                          <a:cs typeface="Times New Roman" panose="02020603050405020304" pitchFamily="18" charset="0"/>
                        </a:rPr>
                        <a:t>University College of Engineering Nagercoil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8821217"/>
                  </a:ext>
                </a:extLst>
              </a:tr>
            </a:tbl>
          </a:graphicData>
        </a:graphic>
      </p:graphicFrame>
      <p:graphicFrame>
        <p:nvGraphicFramePr>
          <p:cNvPr id="6" name="Table 5">
            <a:extLst>
              <a:ext uri="{FF2B5EF4-FFF2-40B4-BE49-F238E27FC236}">
                <a16:creationId xmlns:a16="http://schemas.microsoft.com/office/drawing/2014/main" id="{612D1E21-6B04-00B5-BFF0-CB47589F8D94}"/>
              </a:ext>
            </a:extLst>
          </p:cNvPr>
          <p:cNvGraphicFramePr>
            <a:graphicFrameLocks noGrp="1"/>
          </p:cNvGraphicFramePr>
          <p:nvPr>
            <p:extLst>
              <p:ext uri="{D42A27DB-BD31-4B8C-83A1-F6EECF244321}">
                <p14:modId xmlns:p14="http://schemas.microsoft.com/office/powerpoint/2010/main" val="1612338721"/>
              </p:ext>
            </p:extLst>
          </p:nvPr>
        </p:nvGraphicFramePr>
        <p:xfrm>
          <a:off x="340936" y="3429000"/>
          <a:ext cx="4475638" cy="1828800"/>
        </p:xfrm>
        <a:graphic>
          <a:graphicData uri="http://schemas.openxmlformats.org/drawingml/2006/table">
            <a:tbl>
              <a:tblPr firstRow="1" bandRow="1">
                <a:tableStyleId>{2D5ABB26-0587-4C30-8999-92F81FD0307C}</a:tableStyleId>
              </a:tblPr>
              <a:tblGrid>
                <a:gridCol w="4475638">
                  <a:extLst>
                    <a:ext uri="{9D8B030D-6E8A-4147-A177-3AD203B41FA5}">
                      <a16:colId xmlns:a16="http://schemas.microsoft.com/office/drawing/2014/main" val="826415809"/>
                    </a:ext>
                  </a:extLst>
                </a:gridCol>
              </a:tblGrid>
              <a:tr h="283099">
                <a:tc>
                  <a:txBody>
                    <a:bodyPr/>
                    <a:lstStyle/>
                    <a:p>
                      <a:r>
                        <a:rPr lang="en-IN" b="1" dirty="0">
                          <a:latin typeface="Times New Roman" panose="02020603050405020304" pitchFamily="18" charset="0"/>
                          <a:cs typeface="Times New Roman" panose="02020603050405020304" pitchFamily="18" charset="0"/>
                        </a:rPr>
                        <a:t>Guided By,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1402249"/>
                  </a:ext>
                </a:extLst>
              </a:tr>
              <a:tr h="283099">
                <a:tc>
                  <a:txBody>
                    <a:bodyPr/>
                    <a:lstStyle/>
                    <a:p>
                      <a:r>
                        <a:rPr lang="en-IN" dirty="0">
                          <a:latin typeface="Times New Roman" panose="02020603050405020304" pitchFamily="18" charset="0"/>
                          <a:cs typeface="Times New Roman" panose="02020603050405020304" pitchFamily="18" charset="0"/>
                        </a:rPr>
                        <a:t>Dr J Banumathi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43139393"/>
                  </a:ext>
                </a:extLst>
              </a:tr>
              <a:tr h="283099">
                <a:tc>
                  <a:txBody>
                    <a:bodyPr/>
                    <a:lstStyle/>
                    <a:p>
                      <a:r>
                        <a:rPr lang="en-IN" dirty="0">
                          <a:latin typeface="Times New Roman" panose="02020603050405020304" pitchFamily="18" charset="0"/>
                          <a:cs typeface="Times New Roman" panose="02020603050405020304" pitchFamily="18" charset="0"/>
                        </a:rPr>
                        <a:t>Assistant Professor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4806102"/>
                  </a:ext>
                </a:extLst>
              </a:tr>
              <a:tr h="283099">
                <a:tc>
                  <a:txBody>
                    <a:bodyPr/>
                    <a:lstStyle/>
                    <a:p>
                      <a:r>
                        <a:rPr lang="en-IN" dirty="0">
                          <a:latin typeface="Times New Roman" panose="02020603050405020304" pitchFamily="18" charset="0"/>
                          <a:cs typeface="Times New Roman" panose="02020603050405020304" pitchFamily="18" charset="0"/>
                        </a:rPr>
                        <a:t>Department of Information Technology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2228012"/>
                  </a:ext>
                </a:extLst>
              </a:tr>
              <a:tr h="283099">
                <a:tc>
                  <a:txBody>
                    <a:bodyPr/>
                    <a:lstStyle/>
                    <a:p>
                      <a:r>
                        <a:rPr lang="en-IN" dirty="0">
                          <a:latin typeface="Times New Roman" panose="02020603050405020304" pitchFamily="18" charset="0"/>
                          <a:cs typeface="Times New Roman" panose="02020603050405020304" pitchFamily="18" charset="0"/>
                        </a:rPr>
                        <a:t>University College of Engineering Nagercoil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8821217"/>
                  </a:ext>
                </a:extLst>
              </a:tr>
            </a:tbl>
          </a:graphicData>
        </a:graphic>
      </p:graphicFrame>
    </p:spTree>
    <p:extLst>
      <p:ext uri="{BB962C8B-B14F-4D97-AF65-F5344CB8AC3E}">
        <p14:creationId xmlns:p14="http://schemas.microsoft.com/office/powerpoint/2010/main" val="612463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B16E7-DFB8-22A4-2BDF-DCAC64662A5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AE88BEA-BBD5-1DB2-9A4E-E3CD785164E5}"/>
              </a:ext>
            </a:extLst>
          </p:cNvPr>
          <p:cNvSpPr txBox="1"/>
          <p:nvPr/>
        </p:nvSpPr>
        <p:spPr>
          <a:xfrm>
            <a:off x="861143" y="1008640"/>
            <a:ext cx="11192436" cy="6038641"/>
          </a:xfrm>
          <a:prstGeom prst="rect">
            <a:avLst/>
          </a:prstGeom>
          <a:noFill/>
        </p:spPr>
        <p:txBody>
          <a:bodyPr wrap="square" lIns="91440" tIns="45720" rIns="91440" bIns="45720" rtlCol="0" anchor="ctr">
            <a:spAutoFit/>
          </a:bodyPr>
          <a:lstStyle/>
          <a:p>
            <a:pPr marL="342900" indent="-342900" algn="just">
              <a:lnSpc>
                <a:spcPct val="150000"/>
              </a:lnSpc>
              <a:buFont typeface="Wingdings" panose="05000000000000000000" pitchFamily="2" charset="2"/>
              <a:buChar char="q"/>
            </a:pPr>
            <a:r>
              <a:rPr lang="en-US" sz="2000" b="1" dirty="0">
                <a:ea typeface="+mn-lt"/>
                <a:cs typeface="+mn-lt"/>
              </a:rPr>
              <a:t>Dependence on Traditional Learning Methods</a:t>
            </a:r>
            <a:endParaRPr lang="en-US" sz="2000" dirty="0">
              <a:ea typeface="Calibri" panose="020F0502020204030204"/>
              <a:cs typeface="Calibri" panose="020F0502020204030204"/>
            </a:endParaRPr>
          </a:p>
          <a:p>
            <a:pPr marL="742950" lvl="1" indent="-285750" algn="just">
              <a:lnSpc>
                <a:spcPct val="150000"/>
              </a:lnSpc>
              <a:buFont typeface="Arial"/>
              <a:buChar char="•"/>
            </a:pPr>
            <a:r>
              <a:rPr lang="en-US" sz="2000" dirty="0">
                <a:ea typeface="+mn-lt"/>
                <a:cs typeface="+mn-lt"/>
              </a:rPr>
              <a:t>Manual attendance tracking and paper-based systems</a:t>
            </a:r>
            <a:endParaRPr lang="en-US" sz="2000" dirty="0"/>
          </a:p>
          <a:p>
            <a:pPr marL="742950" lvl="1" indent="-285750" algn="just">
              <a:lnSpc>
                <a:spcPct val="150000"/>
              </a:lnSpc>
              <a:buFont typeface="Arial"/>
              <a:buChar char="•"/>
            </a:pPr>
            <a:r>
              <a:rPr lang="en-US" sz="2000" dirty="0">
                <a:ea typeface="+mn-lt"/>
                <a:cs typeface="+mn-lt"/>
              </a:rPr>
              <a:t>Time-consuming and prone to errors</a:t>
            </a:r>
            <a:endParaRPr lang="en-US" sz="2000" dirty="0"/>
          </a:p>
          <a:p>
            <a:pPr marL="342900" indent="-342900" algn="just">
              <a:lnSpc>
                <a:spcPct val="150000"/>
              </a:lnSpc>
              <a:buFont typeface="Wingdings" panose="05000000000000000000" pitchFamily="2" charset="2"/>
              <a:buChar char="q"/>
            </a:pPr>
            <a:r>
              <a:rPr lang="en-US" sz="2000" b="1" dirty="0">
                <a:ea typeface="+mn-lt"/>
                <a:cs typeface="+mn-lt"/>
              </a:rPr>
              <a:t>Lack of Centralized Progress Tracking</a:t>
            </a:r>
            <a:endParaRPr lang="en-US" sz="2000" dirty="0">
              <a:ea typeface="Calibri" panose="020F0502020204030204"/>
              <a:cs typeface="Calibri" panose="020F0502020204030204"/>
            </a:endParaRPr>
          </a:p>
          <a:p>
            <a:pPr marL="742950" lvl="1" indent="-285750" algn="just">
              <a:lnSpc>
                <a:spcPct val="150000"/>
              </a:lnSpc>
              <a:buFont typeface="Arial"/>
              <a:buChar char="•"/>
            </a:pPr>
            <a:r>
              <a:rPr lang="en-US" sz="2000" dirty="0">
                <a:ea typeface="+mn-lt"/>
                <a:cs typeface="+mn-lt"/>
              </a:rPr>
              <a:t>No integrated system to monitor student performance and assessments</a:t>
            </a:r>
          </a:p>
          <a:p>
            <a:pPr marL="742950" lvl="1" indent="-285750" algn="just">
              <a:lnSpc>
                <a:spcPct val="150000"/>
              </a:lnSpc>
              <a:buFont typeface="Arial"/>
              <a:buChar char="•"/>
            </a:pPr>
            <a:r>
              <a:rPr lang="en-US" sz="2000" dirty="0">
                <a:ea typeface="+mn-lt"/>
                <a:cs typeface="+mn-lt"/>
              </a:rPr>
              <a:t>Difficulty in identifying students' strengths and weaknesses</a:t>
            </a:r>
            <a:endParaRPr lang="en-US" sz="2000" dirty="0"/>
          </a:p>
          <a:p>
            <a:pPr marL="342900" indent="-342900" algn="just">
              <a:lnSpc>
                <a:spcPct val="150000"/>
              </a:lnSpc>
              <a:buFont typeface="Wingdings" panose="05000000000000000000" pitchFamily="2" charset="2"/>
              <a:buChar char="q"/>
            </a:pPr>
            <a:r>
              <a:rPr lang="en-US" sz="2000" b="1" dirty="0">
                <a:ea typeface="+mn-lt"/>
                <a:cs typeface="+mn-lt"/>
              </a:rPr>
              <a:t>Limited Accessibility &amp; User Engagement</a:t>
            </a:r>
            <a:endParaRPr lang="en-US" sz="2000" dirty="0">
              <a:ea typeface="Calibri" panose="020F0502020204030204"/>
              <a:cs typeface="Calibri" panose="020F0502020204030204"/>
            </a:endParaRPr>
          </a:p>
          <a:p>
            <a:pPr marL="742950" lvl="1" indent="-285750" algn="just">
              <a:lnSpc>
                <a:spcPct val="150000"/>
              </a:lnSpc>
              <a:buFont typeface="Arial"/>
              <a:buChar char="•"/>
            </a:pPr>
            <a:r>
              <a:rPr lang="en-US" sz="2000" dirty="0">
                <a:ea typeface="+mn-lt"/>
                <a:cs typeface="+mn-lt"/>
              </a:rPr>
              <a:t>Platforms often lack mobile-friendly or intuitive interfaces</a:t>
            </a:r>
            <a:endParaRPr lang="en-US" sz="2000" dirty="0"/>
          </a:p>
          <a:p>
            <a:pPr marL="742950" lvl="1" indent="-285750" algn="just">
              <a:lnSpc>
                <a:spcPct val="150000"/>
              </a:lnSpc>
              <a:buFont typeface="Arial"/>
              <a:buChar char="•"/>
            </a:pPr>
            <a:r>
              <a:rPr lang="en-US" sz="2000" dirty="0">
                <a:ea typeface="+mn-lt"/>
                <a:cs typeface="+mn-lt"/>
              </a:rPr>
              <a:t>Lower user interaction and engagement in the learning process</a:t>
            </a:r>
            <a:endParaRPr lang="en-US" sz="2000" dirty="0"/>
          </a:p>
          <a:p>
            <a:pPr marL="342900" indent="-342900" algn="just">
              <a:lnSpc>
                <a:spcPct val="150000"/>
              </a:lnSpc>
              <a:buFont typeface="Wingdings" panose="05000000000000000000" pitchFamily="2" charset="2"/>
              <a:buChar char="q"/>
            </a:pPr>
            <a:r>
              <a:rPr lang="en-US" sz="2000" b="1" dirty="0">
                <a:ea typeface="+mn-lt"/>
                <a:cs typeface="+mn-lt"/>
              </a:rPr>
              <a:t>Inconsistent Certification Management</a:t>
            </a:r>
            <a:endParaRPr lang="en-US" sz="2000" dirty="0">
              <a:ea typeface="Calibri" panose="020F0502020204030204"/>
              <a:cs typeface="Calibri" panose="020F0502020204030204"/>
            </a:endParaRPr>
          </a:p>
          <a:p>
            <a:pPr marL="742950" lvl="1" indent="-285750" algn="just">
              <a:lnSpc>
                <a:spcPct val="150000"/>
              </a:lnSpc>
              <a:buFont typeface="Arial"/>
              <a:buChar char="•"/>
            </a:pPr>
            <a:r>
              <a:rPr lang="en-US" sz="2000" dirty="0">
                <a:ea typeface="+mn-lt"/>
                <a:cs typeface="+mn-lt"/>
              </a:rPr>
              <a:t>Lack of automated or standardized certification issuance</a:t>
            </a:r>
            <a:endParaRPr lang="en-US" sz="2000" dirty="0"/>
          </a:p>
          <a:p>
            <a:pPr marL="742950" lvl="1" indent="-285750" algn="just">
              <a:lnSpc>
                <a:spcPct val="150000"/>
              </a:lnSpc>
              <a:buFont typeface="Arial"/>
              <a:buChar char="•"/>
            </a:pPr>
            <a:r>
              <a:rPr lang="en-US" sz="2000" dirty="0">
                <a:ea typeface="+mn-lt"/>
                <a:cs typeface="+mn-lt"/>
              </a:rPr>
              <a:t>Difficulty in tracking and verifying certifications</a:t>
            </a:r>
            <a:endParaRPr lang="en-US" sz="2000" dirty="0"/>
          </a:p>
          <a:p>
            <a:pPr algn="just">
              <a:lnSpc>
                <a:spcPct val="150000"/>
              </a:lnSpc>
            </a:pPr>
            <a:endParaRPr lang="en-US" sz="2000" dirty="0">
              <a:latin typeface="Times New Roman"/>
              <a:ea typeface="Microsoft YaHei"/>
              <a:cs typeface="Times New Roman"/>
            </a:endParaRPr>
          </a:p>
        </p:txBody>
      </p:sp>
      <p:sp>
        <p:nvSpPr>
          <p:cNvPr id="2" name="Title 1">
            <a:extLst>
              <a:ext uri="{FF2B5EF4-FFF2-40B4-BE49-F238E27FC236}">
                <a16:creationId xmlns:a16="http://schemas.microsoft.com/office/drawing/2014/main" id="{4015AB46-099D-EDAF-6C5E-F3BAC66507C2}"/>
              </a:ext>
            </a:extLst>
          </p:cNvPr>
          <p:cNvSpPr txBox="1">
            <a:spLocks/>
          </p:cNvSpPr>
          <p:nvPr/>
        </p:nvSpPr>
        <p:spPr>
          <a:xfrm>
            <a:off x="128994" y="-235670"/>
            <a:ext cx="6457361" cy="12443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b="1" dirty="0">
                <a:latin typeface="Times New Roman" panose="02020603050405020304" pitchFamily="18" charset="0"/>
                <a:cs typeface="Times New Roman" panose="02020603050405020304" pitchFamily="18" charset="0"/>
              </a:rPr>
              <a:t>Disadvantages of Existing System</a:t>
            </a:r>
          </a:p>
        </p:txBody>
      </p:sp>
      <p:cxnSp>
        <p:nvCxnSpPr>
          <p:cNvPr id="5" name="Straight Connector 4">
            <a:extLst>
              <a:ext uri="{FF2B5EF4-FFF2-40B4-BE49-F238E27FC236}">
                <a16:creationId xmlns:a16="http://schemas.microsoft.com/office/drawing/2014/main" id="{C12BDA24-A195-DDFB-DAB9-C2ED97A4F3F8}"/>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68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0D405-F7FB-F187-76DF-00AEA1C09BC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6D8D955-87EF-E142-915E-42BBBBE0BE0A}"/>
              </a:ext>
            </a:extLst>
          </p:cNvPr>
          <p:cNvSpPr txBox="1"/>
          <p:nvPr/>
        </p:nvSpPr>
        <p:spPr>
          <a:xfrm>
            <a:off x="190338" y="82550"/>
            <a:ext cx="10981765" cy="646331"/>
          </a:xfrm>
          <a:prstGeom prst="rect">
            <a:avLst/>
          </a:prstGeom>
          <a:noFill/>
        </p:spPr>
        <p:txBody>
          <a:bodyPr wrap="square" lIns="91440" tIns="45720" rIns="91440" bIns="45720" rtlCol="0" anchor="t">
            <a:spAutoFit/>
          </a:bodyPr>
          <a:lstStyle/>
          <a:p>
            <a:r>
              <a:rPr lang="en-US" sz="3600" b="1" dirty="0">
                <a:latin typeface="Times New Roman"/>
                <a:ea typeface="HP Simplified Hans"/>
                <a:cs typeface="Times New Roman"/>
              </a:rPr>
              <a:t>Proposed System</a:t>
            </a:r>
            <a:endParaRPr lang="en-US" dirty="0"/>
          </a:p>
        </p:txBody>
      </p:sp>
      <p:sp>
        <p:nvSpPr>
          <p:cNvPr id="6" name="TextBox 5">
            <a:extLst>
              <a:ext uri="{FF2B5EF4-FFF2-40B4-BE49-F238E27FC236}">
                <a16:creationId xmlns:a16="http://schemas.microsoft.com/office/drawing/2014/main" id="{1A471B1B-417A-7427-A37A-716EE34A2E68}"/>
              </a:ext>
            </a:extLst>
          </p:cNvPr>
          <p:cNvSpPr txBox="1"/>
          <p:nvPr/>
        </p:nvSpPr>
        <p:spPr>
          <a:xfrm>
            <a:off x="499782" y="1020596"/>
            <a:ext cx="11192436" cy="5576976"/>
          </a:xfrm>
          <a:prstGeom prst="rect">
            <a:avLst/>
          </a:prstGeom>
          <a:noFill/>
        </p:spPr>
        <p:txBody>
          <a:bodyPr wrap="square" lIns="91440" tIns="45720" rIns="91440" bIns="45720" rtlCol="0" anchor="ctr">
            <a:spAutoFit/>
          </a:bodyPr>
          <a:lstStyle/>
          <a:p>
            <a:pPr algn="just">
              <a:lnSpc>
                <a:spcPct val="150000"/>
              </a:lnSpc>
            </a:pPr>
            <a:r>
              <a:rPr lang="en-US" sz="2000" dirty="0">
                <a:latin typeface="Times New Roman"/>
                <a:ea typeface="Microsoft YaHei"/>
                <a:cs typeface="Times New Roman"/>
              </a:rPr>
              <a:t>To address the need for an efficient and comprehensive Learning Management System (LMS), we propose a centralized and user-friendly platform that integrates key educational features.</a:t>
            </a:r>
            <a:endParaRPr lang="en-US" sz="2000" dirty="0">
              <a:ea typeface="Calibri"/>
              <a:cs typeface="Calibri"/>
            </a:endParaRPr>
          </a:p>
          <a:p>
            <a:pPr algn="just">
              <a:lnSpc>
                <a:spcPct val="150000"/>
              </a:lnSpc>
            </a:pPr>
            <a:endParaRPr lang="en-US" sz="2000" dirty="0">
              <a:latin typeface="Times New Roman"/>
              <a:ea typeface="Microsoft YaHei" panose="020B0503020204020204" pitchFamily="34" charset="-122"/>
              <a:cs typeface="Times New Roman"/>
            </a:endParaRPr>
          </a:p>
          <a:p>
            <a:pPr marL="800100" lvl="1" indent="-342900" algn="just">
              <a:lnSpc>
                <a:spcPct val="150000"/>
              </a:lnSpc>
              <a:buFont typeface="Wingdings" panose="05000000000000000000" pitchFamily="2" charset="2"/>
              <a:buChar char="q"/>
            </a:pPr>
            <a:r>
              <a:rPr lang="en-US" sz="2000" b="1" dirty="0">
                <a:latin typeface="Times New Roman"/>
                <a:ea typeface="Microsoft YaHei"/>
                <a:cs typeface="Times New Roman"/>
              </a:rPr>
              <a:t>Seamless User Management: </a:t>
            </a:r>
            <a:r>
              <a:rPr lang="en-US" sz="2000" dirty="0">
                <a:latin typeface="Times New Roman"/>
                <a:ea typeface="Microsoft YaHei"/>
                <a:cs typeface="Times New Roman"/>
              </a:rPr>
              <a:t>Secure individual user logins for students, educators, and admins.</a:t>
            </a:r>
          </a:p>
          <a:p>
            <a:pPr marL="800100" lvl="1" indent="-342900" algn="just">
              <a:lnSpc>
                <a:spcPct val="150000"/>
              </a:lnSpc>
              <a:buFont typeface="Wingdings" panose="05000000000000000000" pitchFamily="2" charset="2"/>
              <a:buChar char="q"/>
            </a:pPr>
            <a:r>
              <a:rPr lang="en-US" sz="2000" b="1" dirty="0">
                <a:latin typeface="Times New Roman"/>
                <a:ea typeface="Microsoft YaHei"/>
                <a:cs typeface="Times New Roman"/>
              </a:rPr>
              <a:t>Course Enrollment &amp; Tracking: </a:t>
            </a:r>
            <a:r>
              <a:rPr lang="en-US" sz="2000" dirty="0">
                <a:latin typeface="Times New Roman"/>
                <a:ea typeface="Microsoft YaHei"/>
                <a:cs typeface="Times New Roman"/>
              </a:rPr>
              <a:t>Easy course registration and structured learning pathways.</a:t>
            </a:r>
          </a:p>
          <a:p>
            <a:pPr marL="800100" lvl="1" indent="-342900" algn="just">
              <a:lnSpc>
                <a:spcPct val="150000"/>
              </a:lnSpc>
              <a:buFont typeface="Wingdings" panose="05000000000000000000" pitchFamily="2" charset="2"/>
              <a:buChar char="q"/>
            </a:pPr>
            <a:r>
              <a:rPr lang="en-US" sz="2000" b="1" dirty="0">
                <a:latin typeface="Times New Roman"/>
                <a:ea typeface="Microsoft YaHei"/>
                <a:cs typeface="Times New Roman"/>
              </a:rPr>
              <a:t>Automated Attendance System: </a:t>
            </a:r>
            <a:r>
              <a:rPr lang="en-US" sz="2000" dirty="0">
                <a:latin typeface="Times New Roman"/>
                <a:ea typeface="Microsoft YaHei"/>
                <a:cs typeface="Times New Roman"/>
              </a:rPr>
              <a:t>Tracks student participation efficiently.</a:t>
            </a:r>
          </a:p>
          <a:p>
            <a:pPr marL="800100" lvl="1" indent="-342900" algn="just">
              <a:lnSpc>
                <a:spcPct val="150000"/>
              </a:lnSpc>
              <a:buFont typeface="Wingdings" panose="05000000000000000000" pitchFamily="2" charset="2"/>
              <a:buChar char="q"/>
            </a:pPr>
            <a:r>
              <a:rPr lang="en-US" sz="2000" b="1" dirty="0">
                <a:latin typeface="Times New Roman"/>
                <a:ea typeface="Microsoft YaHei"/>
                <a:cs typeface="Times New Roman"/>
              </a:rPr>
              <a:t>Personalized Learning: </a:t>
            </a:r>
            <a:r>
              <a:rPr lang="en-US" sz="2000" dirty="0">
                <a:latin typeface="Times New Roman"/>
                <a:ea typeface="Microsoft YaHei"/>
                <a:cs typeface="Times New Roman"/>
              </a:rPr>
              <a:t>Adaptive learning pathways tailored to individual progress.</a:t>
            </a:r>
          </a:p>
          <a:p>
            <a:pPr marL="800100" lvl="1" indent="-342900" algn="just">
              <a:lnSpc>
                <a:spcPct val="150000"/>
              </a:lnSpc>
              <a:buFont typeface="Wingdings" panose="05000000000000000000" pitchFamily="2" charset="2"/>
              <a:buChar char="q"/>
            </a:pPr>
            <a:r>
              <a:rPr lang="en-US" sz="2000" b="1" dirty="0">
                <a:latin typeface="Times New Roman"/>
                <a:ea typeface="Microsoft YaHei"/>
                <a:cs typeface="Times New Roman"/>
              </a:rPr>
              <a:t>Assessments &amp; Evaluations: </a:t>
            </a:r>
            <a:r>
              <a:rPr lang="en-US" sz="2000" dirty="0">
                <a:latin typeface="Times New Roman"/>
                <a:ea typeface="Microsoft YaHei"/>
                <a:cs typeface="Times New Roman"/>
              </a:rPr>
              <a:t>Integrated quizzes, tests, and real-time performance tracking.</a:t>
            </a:r>
          </a:p>
          <a:p>
            <a:pPr marL="800100" lvl="1" indent="-342900" algn="just">
              <a:lnSpc>
                <a:spcPct val="150000"/>
              </a:lnSpc>
              <a:buFont typeface="Wingdings" panose="05000000000000000000" pitchFamily="2" charset="2"/>
              <a:buChar char="q"/>
            </a:pPr>
            <a:r>
              <a:rPr lang="en-US" sz="2000" b="1" dirty="0">
                <a:latin typeface="Times New Roman"/>
                <a:ea typeface="Microsoft YaHei"/>
                <a:cs typeface="Times New Roman"/>
              </a:rPr>
              <a:t>Certification Management: </a:t>
            </a:r>
            <a:r>
              <a:rPr lang="en-US" sz="2000" dirty="0">
                <a:latin typeface="Times New Roman"/>
                <a:ea typeface="Microsoft YaHei"/>
                <a:cs typeface="Times New Roman"/>
              </a:rPr>
              <a:t>Automated generation and verification of course completion certificates.</a:t>
            </a:r>
          </a:p>
          <a:p>
            <a:pPr marL="800100" lvl="1" indent="-342900" algn="just">
              <a:lnSpc>
                <a:spcPct val="150000"/>
              </a:lnSpc>
              <a:buFont typeface="Wingdings" panose="05000000000000000000" pitchFamily="2" charset="2"/>
              <a:buChar char="q"/>
            </a:pPr>
            <a:r>
              <a:rPr lang="en-US" sz="2000" b="1" dirty="0">
                <a:latin typeface="Times New Roman"/>
                <a:ea typeface="Microsoft YaHei"/>
                <a:cs typeface="Times New Roman"/>
              </a:rPr>
              <a:t>Intuitive Dashboard: </a:t>
            </a:r>
            <a:r>
              <a:rPr lang="en-US" sz="2000" dirty="0">
                <a:latin typeface="Times New Roman"/>
                <a:ea typeface="Microsoft YaHei"/>
                <a:cs typeface="Times New Roman"/>
              </a:rPr>
              <a:t>A unified interface for managing courses, progress, and reports.</a:t>
            </a:r>
          </a:p>
          <a:p>
            <a:pPr marL="800100" lvl="1" indent="-342900" algn="just">
              <a:lnSpc>
                <a:spcPct val="150000"/>
              </a:lnSpc>
              <a:buFont typeface="Wingdings" panose="05000000000000000000" pitchFamily="2" charset="2"/>
              <a:buChar char="q"/>
            </a:pPr>
            <a:r>
              <a:rPr lang="en-US" sz="2000" b="1" dirty="0">
                <a:latin typeface="Times New Roman"/>
                <a:ea typeface="Microsoft YaHei"/>
                <a:cs typeface="Times New Roman"/>
              </a:rPr>
              <a:t>AI Assistance: </a:t>
            </a:r>
            <a:r>
              <a:rPr lang="en-US" sz="2000" dirty="0">
                <a:latin typeface="Times New Roman"/>
                <a:ea typeface="Microsoft YaHei"/>
                <a:cs typeface="Times New Roman"/>
              </a:rPr>
              <a:t>AI Tutor for smart doubt solving and smart feedback mechanisms.</a:t>
            </a:r>
          </a:p>
        </p:txBody>
      </p:sp>
      <p:cxnSp>
        <p:nvCxnSpPr>
          <p:cNvPr id="2" name="Straight Connector 1">
            <a:extLst>
              <a:ext uri="{FF2B5EF4-FFF2-40B4-BE49-F238E27FC236}">
                <a16:creationId xmlns:a16="http://schemas.microsoft.com/office/drawing/2014/main" id="{9ED7C099-F37C-0653-5A72-93136F51B73B}"/>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32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45301-F9E3-4744-A060-FC56A547B9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E3B6795-F70F-D595-6EBA-9308862A89B0}"/>
              </a:ext>
            </a:extLst>
          </p:cNvPr>
          <p:cNvSpPr txBox="1"/>
          <p:nvPr/>
        </p:nvSpPr>
        <p:spPr>
          <a:xfrm>
            <a:off x="190338" y="82550"/>
            <a:ext cx="10981765" cy="646331"/>
          </a:xfrm>
          <a:prstGeom prst="rect">
            <a:avLst/>
          </a:prstGeom>
          <a:noFill/>
        </p:spPr>
        <p:txBody>
          <a:bodyPr wrap="square" lIns="91440" tIns="45720" rIns="91440" bIns="45720" rtlCol="0" anchor="t">
            <a:spAutoFit/>
          </a:bodyPr>
          <a:lstStyle/>
          <a:p>
            <a:r>
              <a:rPr lang="en-US" sz="3600" b="1" dirty="0">
                <a:latin typeface="Times New Roman"/>
                <a:ea typeface="HP Simplified Hans"/>
                <a:cs typeface="Times New Roman"/>
              </a:rPr>
              <a:t>Advantages of Proposed System</a:t>
            </a:r>
            <a:endParaRPr lang="en-US" dirty="0"/>
          </a:p>
        </p:txBody>
      </p:sp>
      <p:sp>
        <p:nvSpPr>
          <p:cNvPr id="6" name="TextBox 5">
            <a:extLst>
              <a:ext uri="{FF2B5EF4-FFF2-40B4-BE49-F238E27FC236}">
                <a16:creationId xmlns:a16="http://schemas.microsoft.com/office/drawing/2014/main" id="{C0C67425-E5BE-029E-2443-95FA2672E9F0}"/>
              </a:ext>
            </a:extLst>
          </p:cNvPr>
          <p:cNvSpPr txBox="1"/>
          <p:nvPr/>
        </p:nvSpPr>
        <p:spPr>
          <a:xfrm>
            <a:off x="499782" y="736809"/>
            <a:ext cx="11192436" cy="6038641"/>
          </a:xfrm>
          <a:prstGeom prst="rect">
            <a:avLst/>
          </a:prstGeom>
          <a:noFill/>
        </p:spPr>
        <p:txBody>
          <a:bodyPr wrap="square" lIns="91440" tIns="45720" rIns="91440" bIns="45720" rtlCol="0" anchor="ctr">
            <a:spAutoFit/>
          </a:bodyPr>
          <a:lstStyle/>
          <a:p>
            <a:pPr marL="342900" indent="-342900" algn="just">
              <a:lnSpc>
                <a:spcPct val="150000"/>
              </a:lnSpc>
              <a:buFont typeface="Wingdings" panose="05000000000000000000" pitchFamily="2" charset="2"/>
              <a:buChar char="q"/>
            </a:pPr>
            <a:r>
              <a:rPr lang="en-US" sz="2000" b="1" dirty="0">
                <a:latin typeface="Times New Roman"/>
                <a:ea typeface="Microsoft YaHei"/>
                <a:cs typeface="Times New Roman"/>
              </a:rPr>
              <a:t>Personalized and Adaptive Learning Experience:</a:t>
            </a:r>
          </a:p>
          <a:p>
            <a:pPr algn="just">
              <a:lnSpc>
                <a:spcPct val="150000"/>
              </a:lnSpc>
            </a:pPr>
            <a:r>
              <a:rPr lang="en-US" sz="2000" dirty="0">
                <a:latin typeface="Times New Roman"/>
                <a:ea typeface="Microsoft YaHei"/>
                <a:cs typeface="Times New Roman"/>
              </a:rPr>
              <a:t>	Automatically adjusts learning flow based on user pace and performance.</a:t>
            </a:r>
          </a:p>
          <a:p>
            <a:pPr algn="just">
              <a:lnSpc>
                <a:spcPct val="150000"/>
              </a:lnSpc>
            </a:pPr>
            <a:r>
              <a:rPr lang="en-US" sz="2000" dirty="0">
                <a:latin typeface="Times New Roman"/>
                <a:ea typeface="Microsoft YaHei"/>
                <a:cs typeface="Times New Roman"/>
              </a:rPr>
              <a:t>	Skipped or fast-tracked topics trigger quizzes to ensure understanding before progressing.</a:t>
            </a:r>
          </a:p>
          <a:p>
            <a:pPr algn="just">
              <a:lnSpc>
                <a:spcPct val="150000"/>
              </a:lnSpc>
            </a:pPr>
            <a:r>
              <a:rPr lang="en-US" sz="2000" dirty="0">
                <a:latin typeface="Times New Roman"/>
                <a:ea typeface="Microsoft YaHei"/>
                <a:cs typeface="Times New Roman"/>
              </a:rPr>
              <a:t>	AI tutor provides real-time doubt resolution and resource recommendations.</a:t>
            </a:r>
          </a:p>
          <a:p>
            <a:pPr marL="342900" indent="-342900" algn="just">
              <a:lnSpc>
                <a:spcPct val="150000"/>
              </a:lnSpc>
              <a:buFont typeface="Wingdings" panose="05000000000000000000" pitchFamily="2" charset="2"/>
              <a:buChar char="q"/>
            </a:pPr>
            <a:r>
              <a:rPr lang="en-US" sz="2000" b="1" dirty="0">
                <a:latin typeface="Times New Roman"/>
                <a:ea typeface="Microsoft YaHei"/>
                <a:cs typeface="Times New Roman"/>
              </a:rPr>
              <a:t>Smart Attendance and Progress Tracking:</a:t>
            </a:r>
          </a:p>
          <a:p>
            <a:pPr algn="just">
              <a:lnSpc>
                <a:spcPct val="150000"/>
              </a:lnSpc>
            </a:pPr>
            <a:r>
              <a:rPr lang="en-US" sz="2000" dirty="0">
                <a:latin typeface="Times New Roman"/>
                <a:ea typeface="Microsoft YaHei"/>
                <a:cs typeface="Times New Roman"/>
              </a:rPr>
              <a:t>	Attendance is calculated based on video completion and quiz performance, not just login time.</a:t>
            </a:r>
          </a:p>
          <a:p>
            <a:pPr algn="just">
              <a:lnSpc>
                <a:spcPct val="150000"/>
              </a:lnSpc>
            </a:pPr>
            <a:r>
              <a:rPr lang="en-US" sz="2000" b="1" dirty="0">
                <a:latin typeface="Times New Roman"/>
                <a:ea typeface="Microsoft YaHei"/>
                <a:cs typeface="Times New Roman"/>
              </a:rPr>
              <a:t>	</a:t>
            </a:r>
            <a:r>
              <a:rPr lang="en-US" sz="2000" dirty="0">
                <a:latin typeface="Times New Roman"/>
                <a:ea typeface="Microsoft YaHei"/>
                <a:cs typeface="Times New Roman"/>
              </a:rPr>
              <a:t>Visual progress tracking helps students and teachers monitor completion, speed, and engagement.</a:t>
            </a:r>
          </a:p>
          <a:p>
            <a:pPr marL="342900" indent="-342900" algn="just">
              <a:lnSpc>
                <a:spcPct val="150000"/>
              </a:lnSpc>
              <a:buFont typeface="Wingdings" panose="05000000000000000000" pitchFamily="2" charset="2"/>
              <a:buChar char="q"/>
            </a:pPr>
            <a:r>
              <a:rPr lang="en-US" sz="2000" b="1" dirty="0">
                <a:latin typeface="Times New Roman"/>
                <a:ea typeface="Microsoft YaHei"/>
                <a:cs typeface="Times New Roman"/>
              </a:rPr>
              <a:t>Engaging Interaction through Discussion and AI Support:</a:t>
            </a:r>
          </a:p>
          <a:p>
            <a:pPr algn="just">
              <a:lnSpc>
                <a:spcPct val="150000"/>
              </a:lnSpc>
            </a:pPr>
            <a:r>
              <a:rPr lang="en-US" sz="2000" dirty="0">
                <a:latin typeface="Times New Roman"/>
                <a:ea typeface="Microsoft YaHei"/>
                <a:cs typeface="Times New Roman"/>
              </a:rPr>
              <a:t>	Each course includes discussion forums and Q&amp;A with instructors.</a:t>
            </a:r>
          </a:p>
          <a:p>
            <a:pPr algn="just">
              <a:lnSpc>
                <a:spcPct val="150000"/>
              </a:lnSpc>
            </a:pPr>
            <a:r>
              <a:rPr lang="en-US" sz="2000" dirty="0">
                <a:latin typeface="Times New Roman"/>
                <a:ea typeface="Microsoft YaHei"/>
                <a:cs typeface="Times New Roman"/>
              </a:rPr>
              <a:t>	AI chatbot supports continuous learning, answering queries even outside class hours.</a:t>
            </a:r>
          </a:p>
          <a:p>
            <a:pPr marL="342900" indent="-342900" algn="just">
              <a:lnSpc>
                <a:spcPct val="150000"/>
              </a:lnSpc>
              <a:buFont typeface="Wingdings" panose="05000000000000000000" pitchFamily="2" charset="2"/>
              <a:buChar char="q"/>
            </a:pPr>
            <a:r>
              <a:rPr lang="en-US" sz="2000" b="1" dirty="0">
                <a:latin typeface="Times New Roman"/>
                <a:ea typeface="Microsoft YaHei"/>
                <a:cs typeface="Times New Roman"/>
              </a:rPr>
              <a:t>Separate Dashboards for Teachers and Students:</a:t>
            </a:r>
          </a:p>
          <a:p>
            <a:pPr algn="just">
              <a:lnSpc>
                <a:spcPct val="150000"/>
              </a:lnSpc>
            </a:pPr>
            <a:r>
              <a:rPr lang="en-US" sz="2000" dirty="0">
                <a:latin typeface="Times New Roman"/>
                <a:ea typeface="Microsoft YaHei"/>
                <a:cs typeface="Times New Roman"/>
              </a:rPr>
              <a:t>	Teachers manage courses, track progress, answer doubts, and post announcements.</a:t>
            </a:r>
          </a:p>
          <a:p>
            <a:pPr algn="just">
              <a:lnSpc>
                <a:spcPct val="150000"/>
              </a:lnSpc>
            </a:pPr>
            <a:r>
              <a:rPr lang="en-US" sz="2000" dirty="0">
                <a:latin typeface="Times New Roman"/>
                <a:ea typeface="Microsoft YaHei"/>
                <a:cs typeface="Times New Roman"/>
              </a:rPr>
              <a:t>	Students can explore courses, ask questions, and track their journey clearly.</a:t>
            </a:r>
          </a:p>
        </p:txBody>
      </p:sp>
      <p:cxnSp>
        <p:nvCxnSpPr>
          <p:cNvPr id="2" name="Straight Connector 1">
            <a:extLst>
              <a:ext uri="{FF2B5EF4-FFF2-40B4-BE49-F238E27FC236}">
                <a16:creationId xmlns:a16="http://schemas.microsoft.com/office/drawing/2014/main" id="{E7412DD3-6439-0F20-8921-BA0BC4735B5E}"/>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0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35843-B1D6-C606-3E1A-B042BF60BD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44A0BAA-69E7-8044-4B83-B0371B0FA58E}"/>
              </a:ext>
            </a:extLst>
          </p:cNvPr>
          <p:cNvSpPr txBox="1"/>
          <p:nvPr/>
        </p:nvSpPr>
        <p:spPr>
          <a:xfrm>
            <a:off x="190338" y="82550"/>
            <a:ext cx="10981765" cy="646331"/>
          </a:xfrm>
          <a:prstGeom prst="rect">
            <a:avLst/>
          </a:prstGeom>
          <a:noFill/>
        </p:spPr>
        <p:txBody>
          <a:bodyPr wrap="square" lIns="91440" tIns="45720" rIns="91440" bIns="45720" rtlCol="0" anchor="t">
            <a:spAutoFit/>
          </a:bodyPr>
          <a:lstStyle/>
          <a:p>
            <a:r>
              <a:rPr lang="en-US" sz="3600" b="1" dirty="0">
                <a:latin typeface="Times New Roman"/>
                <a:ea typeface="HP Simplified Hans"/>
                <a:cs typeface="Times New Roman"/>
              </a:rPr>
              <a:t>Methodology</a:t>
            </a:r>
            <a:endParaRPr lang="en-US" dirty="0"/>
          </a:p>
        </p:txBody>
      </p:sp>
      <p:sp>
        <p:nvSpPr>
          <p:cNvPr id="6" name="TextBox 5">
            <a:extLst>
              <a:ext uri="{FF2B5EF4-FFF2-40B4-BE49-F238E27FC236}">
                <a16:creationId xmlns:a16="http://schemas.microsoft.com/office/drawing/2014/main" id="{FE13C86A-136D-DA9F-A925-7DA2EB57C94A}"/>
              </a:ext>
            </a:extLst>
          </p:cNvPr>
          <p:cNvSpPr txBox="1"/>
          <p:nvPr/>
        </p:nvSpPr>
        <p:spPr>
          <a:xfrm>
            <a:off x="499782" y="826356"/>
            <a:ext cx="11192436" cy="5859553"/>
          </a:xfrm>
          <a:prstGeom prst="rect">
            <a:avLst/>
          </a:prstGeom>
          <a:noFill/>
        </p:spPr>
        <p:txBody>
          <a:bodyPr wrap="square" lIns="91440" tIns="45720" rIns="91440" bIns="45720" rtlCol="0" anchor="ctr">
            <a:spAutoFit/>
          </a:bodyPr>
          <a:lstStyle/>
          <a:p>
            <a:pPr marL="342900" indent="-342900" algn="just">
              <a:lnSpc>
                <a:spcPct val="150000"/>
              </a:lnSpc>
              <a:buFont typeface="Wingdings" panose="05000000000000000000" pitchFamily="2" charset="2"/>
              <a:buChar char="q"/>
            </a:pPr>
            <a:r>
              <a:rPr lang="en-US" b="1" dirty="0">
                <a:latin typeface="Times New Roman"/>
                <a:ea typeface="Microsoft YaHei"/>
                <a:cs typeface="Times New Roman"/>
              </a:rPr>
              <a:t>Requirement Analysis and Planning:</a:t>
            </a:r>
          </a:p>
          <a:p>
            <a:pPr algn="just">
              <a:lnSpc>
                <a:spcPct val="150000"/>
              </a:lnSpc>
            </a:pPr>
            <a:r>
              <a:rPr lang="en-US" dirty="0">
                <a:latin typeface="Times New Roman"/>
                <a:ea typeface="Microsoft YaHei"/>
                <a:cs typeface="Times New Roman"/>
              </a:rPr>
              <a:t>	Gathered requirements from students and teachers through surveys and interviews.</a:t>
            </a:r>
          </a:p>
          <a:p>
            <a:pPr algn="just">
              <a:lnSpc>
                <a:spcPct val="150000"/>
              </a:lnSpc>
            </a:pPr>
            <a:r>
              <a:rPr lang="en-US" dirty="0">
                <a:latin typeface="Times New Roman"/>
                <a:ea typeface="Microsoft YaHei"/>
                <a:cs typeface="Times New Roman"/>
              </a:rPr>
              <a:t>	Identified key gaps in existing LMS platforms, especially in personalization, feedback, and secure assessments.</a:t>
            </a:r>
          </a:p>
          <a:p>
            <a:pPr algn="just">
              <a:lnSpc>
                <a:spcPct val="150000"/>
              </a:lnSpc>
            </a:pPr>
            <a:r>
              <a:rPr lang="en-US" dirty="0">
                <a:latin typeface="Times New Roman"/>
                <a:ea typeface="Microsoft YaHei"/>
                <a:cs typeface="Times New Roman"/>
              </a:rPr>
              <a:t>	Planned project phases with Gantt chart and task-wise division.</a:t>
            </a:r>
          </a:p>
          <a:p>
            <a:pPr marL="342900" indent="-342900" algn="just">
              <a:lnSpc>
                <a:spcPct val="150000"/>
              </a:lnSpc>
              <a:buFont typeface="Wingdings" panose="05000000000000000000" pitchFamily="2" charset="2"/>
              <a:buChar char="q"/>
            </a:pPr>
            <a:r>
              <a:rPr lang="en-US" b="1" dirty="0">
                <a:latin typeface="Times New Roman"/>
                <a:ea typeface="Microsoft YaHei"/>
                <a:cs typeface="Times New Roman"/>
              </a:rPr>
              <a:t>UI/UX Design and Prototyping:</a:t>
            </a:r>
          </a:p>
          <a:p>
            <a:pPr algn="just">
              <a:lnSpc>
                <a:spcPct val="150000"/>
              </a:lnSpc>
            </a:pPr>
            <a:r>
              <a:rPr lang="en-US" dirty="0">
                <a:latin typeface="Times New Roman"/>
                <a:ea typeface="Microsoft YaHei"/>
                <a:cs typeface="Times New Roman"/>
              </a:rPr>
              <a:t>	Designed intuitive dashboards and course pages using Figma for both students and educators.</a:t>
            </a:r>
          </a:p>
          <a:p>
            <a:pPr algn="just">
              <a:lnSpc>
                <a:spcPct val="150000"/>
              </a:lnSpc>
            </a:pPr>
            <a:r>
              <a:rPr lang="en-US" dirty="0">
                <a:latin typeface="Times New Roman"/>
                <a:ea typeface="Microsoft YaHei"/>
                <a:cs typeface="Times New Roman"/>
              </a:rPr>
              <a:t>	Ensured accessibility, responsiveness, and seamless navigation for web-based learning.</a:t>
            </a:r>
          </a:p>
          <a:p>
            <a:pPr marL="342900" indent="-342900" algn="just">
              <a:lnSpc>
                <a:spcPct val="150000"/>
              </a:lnSpc>
              <a:buFont typeface="Wingdings" panose="05000000000000000000" pitchFamily="2" charset="2"/>
              <a:buChar char="q"/>
            </a:pPr>
            <a:r>
              <a:rPr lang="en-US" b="1" dirty="0">
                <a:latin typeface="Times New Roman"/>
                <a:ea typeface="Microsoft YaHei"/>
                <a:cs typeface="Times New Roman"/>
              </a:rPr>
              <a:t>Modular Frontend and Backend Development:</a:t>
            </a:r>
          </a:p>
          <a:p>
            <a:pPr algn="just">
              <a:lnSpc>
                <a:spcPct val="150000"/>
              </a:lnSpc>
            </a:pPr>
            <a:r>
              <a:rPr lang="en-US" dirty="0">
                <a:latin typeface="Times New Roman"/>
                <a:ea typeface="Microsoft YaHei"/>
                <a:cs typeface="Times New Roman"/>
              </a:rPr>
              <a:t>	</a:t>
            </a:r>
            <a:r>
              <a:rPr lang="en-US" b="1" dirty="0">
                <a:latin typeface="Times New Roman"/>
                <a:ea typeface="Microsoft YaHei"/>
                <a:cs typeface="Times New Roman"/>
              </a:rPr>
              <a:t>Frontend: </a:t>
            </a:r>
            <a:r>
              <a:rPr lang="en-US" dirty="0">
                <a:latin typeface="Times New Roman"/>
                <a:ea typeface="Microsoft YaHei"/>
                <a:cs typeface="Times New Roman"/>
              </a:rPr>
              <a:t>Developed using React.js, with dynamic components for videos, discussions, progress bars, and quizzes.</a:t>
            </a:r>
          </a:p>
          <a:p>
            <a:pPr algn="just">
              <a:lnSpc>
                <a:spcPct val="150000"/>
              </a:lnSpc>
            </a:pPr>
            <a:r>
              <a:rPr lang="en-US" dirty="0">
                <a:latin typeface="Times New Roman"/>
                <a:ea typeface="Microsoft YaHei"/>
                <a:cs typeface="Times New Roman"/>
              </a:rPr>
              <a:t>	</a:t>
            </a:r>
            <a:r>
              <a:rPr lang="en-US" b="1" dirty="0">
                <a:latin typeface="Times New Roman"/>
                <a:ea typeface="Microsoft YaHei"/>
                <a:cs typeface="Times New Roman"/>
              </a:rPr>
              <a:t>Backend: </a:t>
            </a:r>
            <a:r>
              <a:rPr lang="en-US" dirty="0">
                <a:latin typeface="Times New Roman"/>
                <a:ea typeface="Microsoft YaHei"/>
                <a:cs typeface="Times New Roman"/>
              </a:rPr>
              <a:t>Created REST APIs using Spring Boot; handled data processing, user authentication, and assessments.</a:t>
            </a:r>
          </a:p>
          <a:p>
            <a:pPr algn="just">
              <a:lnSpc>
                <a:spcPct val="150000"/>
              </a:lnSpc>
            </a:pPr>
            <a:r>
              <a:rPr lang="en-US" dirty="0">
                <a:latin typeface="Times New Roman"/>
                <a:ea typeface="Microsoft YaHei"/>
                <a:cs typeface="Times New Roman"/>
              </a:rPr>
              <a:t>	</a:t>
            </a:r>
            <a:r>
              <a:rPr lang="en-US" b="1" dirty="0">
                <a:latin typeface="Times New Roman"/>
                <a:ea typeface="Microsoft YaHei"/>
                <a:cs typeface="Times New Roman"/>
              </a:rPr>
              <a:t>Database: </a:t>
            </a:r>
            <a:r>
              <a:rPr lang="en-US" dirty="0">
                <a:latin typeface="Times New Roman"/>
                <a:ea typeface="Microsoft YaHei"/>
                <a:cs typeface="Times New Roman"/>
              </a:rPr>
              <a:t>MySQL used to manage user profiles, course data, logs, attendance, and progress metrics.</a:t>
            </a:r>
          </a:p>
        </p:txBody>
      </p:sp>
      <p:cxnSp>
        <p:nvCxnSpPr>
          <p:cNvPr id="2" name="Straight Connector 1">
            <a:extLst>
              <a:ext uri="{FF2B5EF4-FFF2-40B4-BE49-F238E27FC236}">
                <a16:creationId xmlns:a16="http://schemas.microsoft.com/office/drawing/2014/main" id="{85038063-DF22-3882-C755-2D3FC54633CD}"/>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675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AFAC1-F1F8-B6F4-6EAD-942A82EAFD3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B12344-43BC-757F-AE25-E75A15E2D6A4}"/>
              </a:ext>
            </a:extLst>
          </p:cNvPr>
          <p:cNvSpPr txBox="1"/>
          <p:nvPr/>
        </p:nvSpPr>
        <p:spPr>
          <a:xfrm>
            <a:off x="190338" y="82550"/>
            <a:ext cx="10981765" cy="646331"/>
          </a:xfrm>
          <a:prstGeom prst="rect">
            <a:avLst/>
          </a:prstGeom>
          <a:noFill/>
        </p:spPr>
        <p:txBody>
          <a:bodyPr wrap="square" lIns="91440" tIns="45720" rIns="91440" bIns="45720" rtlCol="0" anchor="t">
            <a:spAutoFit/>
          </a:bodyPr>
          <a:lstStyle/>
          <a:p>
            <a:r>
              <a:rPr lang="en-US" sz="3600" b="1" dirty="0">
                <a:latin typeface="Times New Roman"/>
                <a:ea typeface="HP Simplified Hans"/>
                <a:cs typeface="Times New Roman"/>
              </a:rPr>
              <a:t>Methodology</a:t>
            </a:r>
            <a:endParaRPr lang="en-US" dirty="0"/>
          </a:p>
        </p:txBody>
      </p:sp>
      <p:sp>
        <p:nvSpPr>
          <p:cNvPr id="6" name="TextBox 5">
            <a:extLst>
              <a:ext uri="{FF2B5EF4-FFF2-40B4-BE49-F238E27FC236}">
                <a16:creationId xmlns:a16="http://schemas.microsoft.com/office/drawing/2014/main" id="{E1785EBD-B6A8-9B39-D76B-64867DE1B8FD}"/>
              </a:ext>
            </a:extLst>
          </p:cNvPr>
          <p:cNvSpPr txBox="1"/>
          <p:nvPr/>
        </p:nvSpPr>
        <p:spPr>
          <a:xfrm>
            <a:off x="499782" y="1468817"/>
            <a:ext cx="11192436" cy="4197559"/>
          </a:xfrm>
          <a:prstGeom prst="rect">
            <a:avLst/>
          </a:prstGeom>
          <a:noFill/>
        </p:spPr>
        <p:txBody>
          <a:bodyPr wrap="square" lIns="91440" tIns="45720" rIns="91440" bIns="45720" rtlCol="0" anchor="ctr">
            <a:spAutoFit/>
          </a:bodyPr>
          <a:lstStyle/>
          <a:p>
            <a:pPr marL="342900" indent="-342900" algn="just">
              <a:lnSpc>
                <a:spcPct val="150000"/>
              </a:lnSpc>
              <a:buFont typeface="Wingdings" panose="05000000000000000000" pitchFamily="2" charset="2"/>
              <a:buChar char="q"/>
            </a:pPr>
            <a:r>
              <a:rPr lang="en-US" b="1" dirty="0">
                <a:latin typeface="Times New Roman"/>
                <a:ea typeface="Microsoft YaHei"/>
                <a:cs typeface="Times New Roman"/>
              </a:rPr>
              <a:t>Smart Features Integration:</a:t>
            </a:r>
          </a:p>
          <a:p>
            <a:pPr algn="just">
              <a:lnSpc>
                <a:spcPct val="150000"/>
              </a:lnSpc>
            </a:pPr>
            <a:r>
              <a:rPr lang="en-US" b="1" dirty="0">
                <a:latin typeface="Times New Roman"/>
                <a:ea typeface="Microsoft YaHei"/>
                <a:cs typeface="Times New Roman"/>
              </a:rPr>
              <a:t>	AI Tutor: </a:t>
            </a:r>
            <a:r>
              <a:rPr lang="en-US" dirty="0">
                <a:latin typeface="Times New Roman"/>
                <a:ea typeface="Microsoft YaHei"/>
                <a:cs typeface="Times New Roman"/>
              </a:rPr>
              <a:t>Integrated chatbot to answer user queries and guide learning.</a:t>
            </a:r>
          </a:p>
          <a:p>
            <a:pPr algn="just">
              <a:lnSpc>
                <a:spcPct val="150000"/>
              </a:lnSpc>
            </a:pPr>
            <a:r>
              <a:rPr lang="en-US" b="1" dirty="0">
                <a:latin typeface="Times New Roman"/>
                <a:ea typeface="Microsoft YaHei"/>
                <a:cs typeface="Times New Roman"/>
              </a:rPr>
              <a:t>	Progress Feedback: </a:t>
            </a:r>
            <a:r>
              <a:rPr lang="en-US" dirty="0">
                <a:latin typeface="Times New Roman"/>
                <a:ea typeface="Microsoft YaHei"/>
                <a:cs typeface="Times New Roman"/>
              </a:rPr>
              <a:t>Real-time progress tracking with feedback based on quiz results and video completion.</a:t>
            </a:r>
          </a:p>
          <a:p>
            <a:pPr algn="just">
              <a:lnSpc>
                <a:spcPct val="150000"/>
              </a:lnSpc>
            </a:pPr>
            <a:r>
              <a:rPr lang="en-US" b="1" dirty="0">
                <a:latin typeface="Times New Roman"/>
                <a:ea typeface="Microsoft YaHei"/>
                <a:cs typeface="Times New Roman"/>
              </a:rPr>
              <a:t>	Quiz Rules: </a:t>
            </a:r>
            <a:r>
              <a:rPr lang="en-US" dirty="0">
                <a:latin typeface="Times New Roman"/>
                <a:ea typeface="Microsoft YaHei"/>
                <a:cs typeface="Times New Roman"/>
              </a:rPr>
              <a:t>Implemented monitoring logic to restrict tab switching, copying, with auto-submit after 3 violations.</a:t>
            </a:r>
          </a:p>
          <a:p>
            <a:pPr algn="just">
              <a:lnSpc>
                <a:spcPct val="150000"/>
              </a:lnSpc>
            </a:pPr>
            <a:endParaRPr lang="en-US" dirty="0">
              <a:latin typeface="Times New Roman"/>
              <a:ea typeface="Microsoft YaHei"/>
              <a:cs typeface="Times New Roman"/>
            </a:endParaRPr>
          </a:p>
          <a:p>
            <a:pPr marL="342900" indent="-342900" algn="just">
              <a:lnSpc>
                <a:spcPct val="150000"/>
              </a:lnSpc>
              <a:buFont typeface="Wingdings" panose="05000000000000000000" pitchFamily="2" charset="2"/>
              <a:buChar char="q"/>
            </a:pPr>
            <a:r>
              <a:rPr lang="en-US" b="1" dirty="0">
                <a:latin typeface="Times New Roman"/>
                <a:ea typeface="Microsoft YaHei"/>
                <a:cs typeface="Times New Roman"/>
              </a:rPr>
              <a:t>Testing, Feedback, and Iteration:</a:t>
            </a:r>
          </a:p>
          <a:p>
            <a:pPr algn="just">
              <a:lnSpc>
                <a:spcPct val="150000"/>
              </a:lnSpc>
            </a:pPr>
            <a:r>
              <a:rPr lang="en-US" dirty="0">
                <a:latin typeface="Times New Roman"/>
                <a:ea typeface="Microsoft YaHei"/>
                <a:cs typeface="Times New Roman"/>
              </a:rPr>
              <a:t>	Conducted functional and usability testing with a group of </a:t>
            </a:r>
            <a:r>
              <a:rPr lang="en-US" dirty="0" err="1">
                <a:latin typeface="Times New Roman"/>
                <a:ea typeface="Microsoft YaHei"/>
                <a:cs typeface="Times New Roman"/>
              </a:rPr>
              <a:t>users.Fixed</a:t>
            </a:r>
            <a:r>
              <a:rPr lang="en-US" dirty="0">
                <a:latin typeface="Times New Roman"/>
                <a:ea typeface="Microsoft YaHei"/>
                <a:cs typeface="Times New Roman"/>
              </a:rPr>
              <a:t> bugs and refined features based on user feedback.</a:t>
            </a:r>
          </a:p>
          <a:p>
            <a:pPr algn="just">
              <a:lnSpc>
                <a:spcPct val="150000"/>
              </a:lnSpc>
            </a:pPr>
            <a:r>
              <a:rPr lang="en-US" dirty="0">
                <a:latin typeface="Times New Roman"/>
                <a:ea typeface="Microsoft YaHei"/>
                <a:cs typeface="Times New Roman"/>
              </a:rPr>
              <a:t>	Performance tested on multiple devices and browsers.</a:t>
            </a:r>
          </a:p>
        </p:txBody>
      </p:sp>
      <p:cxnSp>
        <p:nvCxnSpPr>
          <p:cNvPr id="2" name="Straight Connector 1">
            <a:extLst>
              <a:ext uri="{FF2B5EF4-FFF2-40B4-BE49-F238E27FC236}">
                <a16:creationId xmlns:a16="http://schemas.microsoft.com/office/drawing/2014/main" id="{72278C9A-E70E-66E6-80C6-65E8447B9DF3}"/>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046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238C4-B682-159D-9F86-6DE8A048691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2BD6FA-EA50-ABA2-7D6B-86BAB9AFF6FA}"/>
              </a:ext>
            </a:extLst>
          </p:cNvPr>
          <p:cNvSpPr txBox="1"/>
          <p:nvPr/>
        </p:nvSpPr>
        <p:spPr>
          <a:xfrm>
            <a:off x="190338" y="82550"/>
            <a:ext cx="10981765" cy="584775"/>
          </a:xfrm>
          <a:prstGeom prst="rect">
            <a:avLst/>
          </a:prstGeom>
          <a:noFill/>
        </p:spPr>
        <p:txBody>
          <a:bodyPr wrap="square" lIns="91440" tIns="45720" rIns="91440" bIns="45720" rtlCol="0" anchor="t">
            <a:spAutoFit/>
          </a:bodyPr>
          <a:lstStyle/>
          <a:p>
            <a:r>
              <a:rPr lang="en-US" sz="3200" b="1" dirty="0">
                <a:latin typeface="Times New Roman"/>
                <a:ea typeface="HP Simplified Hans"/>
                <a:cs typeface="Times New Roman"/>
              </a:rPr>
              <a:t>Algorithms / Techniques Used</a:t>
            </a:r>
            <a:endParaRPr lang="en-US" sz="1600" dirty="0"/>
          </a:p>
        </p:txBody>
      </p:sp>
      <p:sp>
        <p:nvSpPr>
          <p:cNvPr id="6" name="TextBox 5">
            <a:extLst>
              <a:ext uri="{FF2B5EF4-FFF2-40B4-BE49-F238E27FC236}">
                <a16:creationId xmlns:a16="http://schemas.microsoft.com/office/drawing/2014/main" id="{AB9A4D32-7E94-B187-FFC4-F0DCBEF9BC0C}"/>
              </a:ext>
            </a:extLst>
          </p:cNvPr>
          <p:cNvSpPr txBox="1"/>
          <p:nvPr/>
        </p:nvSpPr>
        <p:spPr>
          <a:xfrm>
            <a:off x="499782" y="833126"/>
            <a:ext cx="11192436" cy="6275051"/>
          </a:xfrm>
          <a:prstGeom prst="rect">
            <a:avLst/>
          </a:prstGeom>
          <a:noFill/>
        </p:spPr>
        <p:txBody>
          <a:bodyPr wrap="square" lIns="91440" tIns="45720" rIns="91440" bIns="45720" rtlCol="0" anchor="ctr">
            <a:spAutoFit/>
          </a:bodyPr>
          <a:lstStyle/>
          <a:p>
            <a:pPr marL="342900" indent="-342900" algn="just">
              <a:lnSpc>
                <a:spcPct val="150000"/>
              </a:lnSpc>
              <a:buFont typeface="Wingdings" panose="05000000000000000000" pitchFamily="2" charset="2"/>
              <a:buChar char="q"/>
            </a:pPr>
            <a:r>
              <a:rPr lang="en-US" b="1" dirty="0">
                <a:latin typeface="Times New Roman"/>
                <a:ea typeface="Microsoft YaHei"/>
                <a:cs typeface="Times New Roman"/>
              </a:rPr>
              <a:t>Progress Tracking Algorithm:</a:t>
            </a:r>
          </a:p>
          <a:p>
            <a:pPr algn="just">
              <a:lnSpc>
                <a:spcPct val="150000"/>
              </a:lnSpc>
            </a:pPr>
            <a:r>
              <a:rPr lang="en-US" dirty="0">
                <a:latin typeface="Times New Roman"/>
                <a:ea typeface="Microsoft YaHei"/>
                <a:cs typeface="Times New Roman"/>
              </a:rPr>
              <a:t>	Tracks video completion, quiz results, and time spent on modules.</a:t>
            </a:r>
          </a:p>
          <a:p>
            <a:pPr algn="just">
              <a:lnSpc>
                <a:spcPct val="150000"/>
              </a:lnSpc>
            </a:pPr>
            <a:r>
              <a:rPr lang="en-US" dirty="0">
                <a:latin typeface="Times New Roman"/>
                <a:ea typeface="Microsoft YaHei"/>
                <a:cs typeface="Times New Roman"/>
              </a:rPr>
              <a:t>	Progress is updated only if a video is watched completely or the quiz is passed (if skipped).</a:t>
            </a:r>
          </a:p>
          <a:p>
            <a:pPr marL="342900" indent="-342900" algn="just">
              <a:lnSpc>
                <a:spcPct val="150000"/>
              </a:lnSpc>
              <a:buFont typeface="Wingdings" panose="05000000000000000000" pitchFamily="2" charset="2"/>
              <a:buChar char="q"/>
            </a:pPr>
            <a:r>
              <a:rPr lang="en-US" b="1" dirty="0">
                <a:latin typeface="Times New Roman"/>
                <a:ea typeface="Microsoft YaHei"/>
                <a:cs typeface="Times New Roman"/>
              </a:rPr>
              <a:t>Attendance Logic:</a:t>
            </a:r>
          </a:p>
          <a:p>
            <a:pPr algn="just">
              <a:lnSpc>
                <a:spcPct val="150000"/>
              </a:lnSpc>
            </a:pPr>
            <a:r>
              <a:rPr lang="en-US" dirty="0">
                <a:latin typeface="Times New Roman"/>
                <a:ea typeface="Microsoft YaHei"/>
                <a:cs typeface="Times New Roman"/>
              </a:rPr>
              <a:t>	Marks daily attendance based on course interaction (video watch + quiz attempt).</a:t>
            </a:r>
          </a:p>
          <a:p>
            <a:pPr algn="just">
              <a:lnSpc>
                <a:spcPct val="150000"/>
              </a:lnSpc>
            </a:pPr>
            <a:r>
              <a:rPr lang="en-US" dirty="0">
                <a:latin typeface="Times New Roman"/>
                <a:ea typeface="Microsoft YaHei"/>
                <a:cs typeface="Times New Roman"/>
              </a:rPr>
              <a:t>	Early completion still counts attendance proportionally based on quiz completion and performance.</a:t>
            </a:r>
          </a:p>
          <a:p>
            <a:pPr marL="342900" indent="-342900" algn="just">
              <a:lnSpc>
                <a:spcPct val="150000"/>
              </a:lnSpc>
              <a:buFont typeface="Wingdings" panose="05000000000000000000" pitchFamily="2" charset="2"/>
              <a:buChar char="q"/>
            </a:pPr>
            <a:r>
              <a:rPr lang="en-US" b="1" dirty="0">
                <a:latin typeface="Times New Roman"/>
                <a:ea typeface="Microsoft YaHei"/>
                <a:cs typeface="Times New Roman"/>
              </a:rPr>
              <a:t>AI Tutor (Chatbot):</a:t>
            </a:r>
          </a:p>
          <a:p>
            <a:pPr algn="just">
              <a:lnSpc>
                <a:spcPct val="150000"/>
              </a:lnSpc>
            </a:pPr>
            <a:r>
              <a:rPr lang="en-US" dirty="0">
                <a:latin typeface="Times New Roman"/>
                <a:ea typeface="Microsoft YaHei"/>
                <a:cs typeface="Times New Roman"/>
              </a:rPr>
              <a:t>	Uses Gemini API.</a:t>
            </a:r>
          </a:p>
          <a:p>
            <a:pPr marL="342900" indent="-342900" algn="just">
              <a:lnSpc>
                <a:spcPct val="150000"/>
              </a:lnSpc>
              <a:buFont typeface="Wingdings" panose="05000000000000000000" pitchFamily="2" charset="2"/>
              <a:buChar char="q"/>
            </a:pPr>
            <a:r>
              <a:rPr lang="en-US" b="1" dirty="0">
                <a:latin typeface="Times New Roman"/>
                <a:ea typeface="Microsoft YaHei"/>
                <a:cs typeface="Times New Roman"/>
              </a:rPr>
              <a:t>Anti-Cheating Mechanism (Quiz Rules):</a:t>
            </a:r>
          </a:p>
          <a:p>
            <a:pPr algn="just">
              <a:lnSpc>
                <a:spcPct val="150000"/>
              </a:lnSpc>
            </a:pPr>
            <a:r>
              <a:rPr lang="en-US" dirty="0">
                <a:latin typeface="Times New Roman"/>
                <a:ea typeface="Microsoft YaHei"/>
                <a:cs typeface="Times New Roman"/>
              </a:rPr>
              <a:t>	JavaScript-based tab switch detection and clipboard monitoring.</a:t>
            </a:r>
          </a:p>
          <a:p>
            <a:pPr algn="just">
              <a:lnSpc>
                <a:spcPct val="150000"/>
              </a:lnSpc>
            </a:pPr>
            <a:r>
              <a:rPr lang="en-US" dirty="0">
                <a:latin typeface="Times New Roman"/>
                <a:ea typeface="Microsoft YaHei"/>
                <a:cs typeface="Times New Roman"/>
              </a:rPr>
              <a:t>	Timer logic with 3-warning system; quiz auto-submits on rule violation.</a:t>
            </a:r>
          </a:p>
          <a:p>
            <a:pPr marL="342900" indent="-342900" algn="just">
              <a:lnSpc>
                <a:spcPct val="150000"/>
              </a:lnSpc>
              <a:buFont typeface="Wingdings" panose="05000000000000000000" pitchFamily="2" charset="2"/>
              <a:buChar char="q"/>
            </a:pPr>
            <a:r>
              <a:rPr lang="en-US" b="1" dirty="0">
                <a:latin typeface="Times New Roman"/>
                <a:ea typeface="Microsoft YaHei"/>
                <a:cs typeface="Times New Roman"/>
              </a:rPr>
              <a:t>User Authentication and Real time chat:</a:t>
            </a:r>
          </a:p>
          <a:p>
            <a:pPr algn="just">
              <a:lnSpc>
                <a:spcPct val="150000"/>
              </a:lnSpc>
            </a:pPr>
            <a:r>
              <a:rPr lang="en-US" dirty="0">
                <a:latin typeface="Times New Roman"/>
                <a:ea typeface="Microsoft YaHei"/>
                <a:cs typeface="Times New Roman"/>
              </a:rPr>
              <a:t>	Firebase user authentication and firebase </a:t>
            </a:r>
            <a:r>
              <a:rPr lang="en-US" dirty="0" err="1">
                <a:latin typeface="Times New Roman"/>
                <a:ea typeface="Microsoft YaHei"/>
                <a:cs typeface="Times New Roman"/>
              </a:rPr>
              <a:t>firestore</a:t>
            </a:r>
            <a:r>
              <a:rPr lang="en-US" dirty="0">
                <a:latin typeface="Times New Roman"/>
                <a:ea typeface="Microsoft YaHei"/>
                <a:cs typeface="Times New Roman"/>
              </a:rPr>
              <a:t> ( real-time database ) for implementing real time chat for students and </a:t>
            </a:r>
            <a:r>
              <a:rPr lang="en-US" dirty="0" err="1">
                <a:latin typeface="Times New Roman"/>
                <a:ea typeface="Microsoft YaHei"/>
                <a:cs typeface="Times New Roman"/>
              </a:rPr>
              <a:t>instrctors</a:t>
            </a:r>
            <a:r>
              <a:rPr lang="en-US" dirty="0">
                <a:latin typeface="Times New Roman"/>
                <a:ea typeface="Microsoft YaHei"/>
                <a:cs typeface="Times New Roman"/>
              </a:rPr>
              <a:t>.</a:t>
            </a:r>
          </a:p>
          <a:p>
            <a:pPr algn="just">
              <a:lnSpc>
                <a:spcPct val="150000"/>
              </a:lnSpc>
            </a:pPr>
            <a:endParaRPr lang="en-US" dirty="0">
              <a:latin typeface="Times New Roman"/>
              <a:ea typeface="Microsoft YaHei"/>
              <a:cs typeface="Times New Roman"/>
            </a:endParaRPr>
          </a:p>
        </p:txBody>
      </p:sp>
      <p:cxnSp>
        <p:nvCxnSpPr>
          <p:cNvPr id="2" name="Straight Connector 1">
            <a:extLst>
              <a:ext uri="{FF2B5EF4-FFF2-40B4-BE49-F238E27FC236}">
                <a16:creationId xmlns:a16="http://schemas.microsoft.com/office/drawing/2014/main" id="{685E2E5B-53D8-59A5-4CA4-FB1FFCDADAA1}"/>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47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D148C-E74F-D33F-DE32-AA21D9B30A8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F156409-C9DB-1E64-D572-06A9C4BE2D19}"/>
              </a:ext>
            </a:extLst>
          </p:cNvPr>
          <p:cNvSpPr txBox="1"/>
          <p:nvPr/>
        </p:nvSpPr>
        <p:spPr>
          <a:xfrm>
            <a:off x="190338" y="82550"/>
            <a:ext cx="10981765" cy="584775"/>
          </a:xfrm>
          <a:prstGeom prst="rect">
            <a:avLst/>
          </a:prstGeom>
          <a:noFill/>
        </p:spPr>
        <p:txBody>
          <a:bodyPr wrap="square" lIns="91440" tIns="45720" rIns="91440" bIns="45720" rtlCol="0" anchor="t">
            <a:spAutoFit/>
          </a:bodyPr>
          <a:lstStyle/>
          <a:p>
            <a:r>
              <a:rPr lang="en-US" sz="3200" b="1" dirty="0">
                <a:latin typeface="Times New Roman"/>
                <a:ea typeface="HP Simplified Hans"/>
                <a:cs typeface="Times New Roman"/>
              </a:rPr>
              <a:t>Technology Stack:</a:t>
            </a:r>
            <a:endParaRPr lang="en-US" sz="1600" dirty="0"/>
          </a:p>
        </p:txBody>
      </p:sp>
      <p:sp>
        <p:nvSpPr>
          <p:cNvPr id="6" name="TextBox 5">
            <a:extLst>
              <a:ext uri="{FF2B5EF4-FFF2-40B4-BE49-F238E27FC236}">
                <a16:creationId xmlns:a16="http://schemas.microsoft.com/office/drawing/2014/main" id="{6B42C53C-76FA-ACBB-19B7-E3CB7B9552EE}"/>
              </a:ext>
            </a:extLst>
          </p:cNvPr>
          <p:cNvSpPr txBox="1"/>
          <p:nvPr/>
        </p:nvSpPr>
        <p:spPr>
          <a:xfrm>
            <a:off x="499782" y="3741614"/>
            <a:ext cx="11192436" cy="458074"/>
          </a:xfrm>
          <a:prstGeom prst="rect">
            <a:avLst/>
          </a:prstGeom>
          <a:noFill/>
        </p:spPr>
        <p:txBody>
          <a:bodyPr wrap="square" lIns="91440" tIns="45720" rIns="91440" bIns="45720" rtlCol="0" anchor="ctr">
            <a:spAutoFit/>
          </a:bodyPr>
          <a:lstStyle/>
          <a:p>
            <a:pPr algn="just">
              <a:lnSpc>
                <a:spcPct val="150000"/>
              </a:lnSpc>
            </a:pPr>
            <a:endParaRPr lang="en-US" dirty="0">
              <a:latin typeface="Times New Roman"/>
              <a:ea typeface="Microsoft YaHei"/>
              <a:cs typeface="Times New Roman"/>
            </a:endParaRPr>
          </a:p>
        </p:txBody>
      </p:sp>
      <p:cxnSp>
        <p:nvCxnSpPr>
          <p:cNvPr id="2" name="Straight Connector 1">
            <a:extLst>
              <a:ext uri="{FF2B5EF4-FFF2-40B4-BE49-F238E27FC236}">
                <a16:creationId xmlns:a16="http://schemas.microsoft.com/office/drawing/2014/main" id="{DD13B6E6-B528-63A6-744A-26C0BEC81798}"/>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26E97CAC-2B5F-5B55-8DB8-9BFC977F017D}"/>
              </a:ext>
            </a:extLst>
          </p:cNvPr>
          <p:cNvGraphicFramePr>
            <a:graphicFrameLocks noGrp="1"/>
          </p:cNvGraphicFramePr>
          <p:nvPr>
            <p:extLst>
              <p:ext uri="{D42A27DB-BD31-4B8C-83A1-F6EECF244321}">
                <p14:modId xmlns:p14="http://schemas.microsoft.com/office/powerpoint/2010/main" val="4062189167"/>
              </p:ext>
            </p:extLst>
          </p:nvPr>
        </p:nvGraphicFramePr>
        <p:xfrm>
          <a:off x="1669134" y="1463671"/>
          <a:ext cx="8853732" cy="5013960"/>
        </p:xfrm>
        <a:graphic>
          <a:graphicData uri="http://schemas.openxmlformats.org/drawingml/2006/table">
            <a:tbl>
              <a:tblPr>
                <a:tableStyleId>{2D5ABB26-0587-4C30-8999-92F81FD0307C}</a:tableStyleId>
              </a:tblPr>
              <a:tblGrid>
                <a:gridCol w="3122235">
                  <a:extLst>
                    <a:ext uri="{9D8B030D-6E8A-4147-A177-3AD203B41FA5}">
                      <a16:colId xmlns:a16="http://schemas.microsoft.com/office/drawing/2014/main" val="572486383"/>
                    </a:ext>
                  </a:extLst>
                </a:gridCol>
                <a:gridCol w="5731497">
                  <a:extLst>
                    <a:ext uri="{9D8B030D-6E8A-4147-A177-3AD203B41FA5}">
                      <a16:colId xmlns:a16="http://schemas.microsoft.com/office/drawing/2014/main" val="1228309441"/>
                    </a:ext>
                  </a:extLst>
                </a:gridCol>
              </a:tblGrid>
              <a:tr h="420868">
                <a:tc>
                  <a:txBody>
                    <a:bodyPr/>
                    <a:lstStyle/>
                    <a:p>
                      <a:pPr>
                        <a:lnSpc>
                          <a:spcPct val="150000"/>
                        </a:lnSpc>
                      </a:pPr>
                      <a:r>
                        <a:rPr lang="en-IN" sz="2000" b="1"/>
                        <a:t>Layer</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sz="2000" b="1"/>
                        <a:t>Technology / Tool</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4661855"/>
                  </a:ext>
                </a:extLst>
              </a:tr>
              <a:tr h="420868">
                <a:tc>
                  <a:txBody>
                    <a:bodyPr/>
                    <a:lstStyle/>
                    <a:p>
                      <a:pPr>
                        <a:lnSpc>
                          <a:spcPct val="150000"/>
                        </a:lnSpc>
                      </a:pPr>
                      <a:r>
                        <a:rPr lang="en-IN" sz="2000" b="1"/>
                        <a:t>Frontend</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sz="2000" dirty="0"/>
                        <a:t>ReactJS + Vite, Bootstrap V5, CSS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5818833"/>
                  </a:ext>
                </a:extLst>
              </a:tr>
              <a:tr h="420868">
                <a:tc>
                  <a:txBody>
                    <a:bodyPr/>
                    <a:lstStyle/>
                    <a:p>
                      <a:pPr>
                        <a:lnSpc>
                          <a:spcPct val="150000"/>
                        </a:lnSpc>
                      </a:pPr>
                      <a:r>
                        <a:rPr lang="en-IN" sz="2000" b="1"/>
                        <a:t>Backend</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sz="2000"/>
                        <a:t>Java Spring Boot (REST APIs)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34392756"/>
                  </a:ext>
                </a:extLst>
              </a:tr>
              <a:tr h="420868">
                <a:tc>
                  <a:txBody>
                    <a:bodyPr/>
                    <a:lstStyle/>
                    <a:p>
                      <a:pPr>
                        <a:lnSpc>
                          <a:spcPct val="150000"/>
                        </a:lnSpc>
                      </a:pPr>
                      <a:r>
                        <a:rPr lang="en-IN" sz="2000" b="1"/>
                        <a:t>Database</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sz="2000"/>
                        <a:t>MySQL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2985468"/>
                  </a:ext>
                </a:extLst>
              </a:tr>
              <a:tr h="420868">
                <a:tc>
                  <a:txBody>
                    <a:bodyPr/>
                    <a:lstStyle/>
                    <a:p>
                      <a:pPr>
                        <a:lnSpc>
                          <a:spcPct val="150000"/>
                        </a:lnSpc>
                      </a:pPr>
                      <a:r>
                        <a:rPr lang="en-IN" sz="2000" b="1"/>
                        <a:t>Design &amp; Prototyping</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sz="2000" dirty="0"/>
                        <a:t>Figma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986022"/>
                  </a:ext>
                </a:extLst>
              </a:tr>
              <a:tr h="420868">
                <a:tc>
                  <a:txBody>
                    <a:bodyPr/>
                    <a:lstStyle/>
                    <a:p>
                      <a:pPr>
                        <a:lnSpc>
                          <a:spcPct val="150000"/>
                        </a:lnSpc>
                      </a:pPr>
                      <a:r>
                        <a:rPr lang="en-IN" sz="2000" b="1"/>
                        <a:t>Version Control</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sz="2000"/>
                        <a:t>Git, GitHub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1548466"/>
                  </a:ext>
                </a:extLst>
              </a:tr>
              <a:tr h="420868">
                <a:tc>
                  <a:txBody>
                    <a:bodyPr/>
                    <a:lstStyle/>
                    <a:p>
                      <a:pPr>
                        <a:lnSpc>
                          <a:spcPct val="150000"/>
                        </a:lnSpc>
                      </a:pPr>
                      <a:r>
                        <a:rPr lang="en-IN" sz="2000" b="1" dirty="0"/>
                        <a:t>Quiz Monitoring</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US" sz="2000"/>
                        <a:t>JavaScript (tab switch/copy-detect scripts)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492166"/>
                  </a:ext>
                </a:extLst>
              </a:tr>
              <a:tr h="420868">
                <a:tc>
                  <a:txBody>
                    <a:bodyPr/>
                    <a:lstStyle/>
                    <a:p>
                      <a:pPr>
                        <a:lnSpc>
                          <a:spcPct val="150000"/>
                        </a:lnSpc>
                      </a:pPr>
                      <a:r>
                        <a:rPr lang="en-IN" sz="2000" b="1"/>
                        <a:t>AI Integration</a:t>
                      </a:r>
                      <a:endParaRPr lang="en-IN" sz="2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sz="2000" dirty="0"/>
                        <a:t>Gemini API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1327297"/>
                  </a:ext>
                </a:extLst>
              </a:tr>
              <a:tr h="420868">
                <a:tc>
                  <a:txBody>
                    <a:bodyPr/>
                    <a:lstStyle/>
                    <a:p>
                      <a:pPr>
                        <a:lnSpc>
                          <a:spcPct val="150000"/>
                        </a:lnSpc>
                      </a:pPr>
                      <a:r>
                        <a:rPr lang="en-IN" sz="2000" b="1" dirty="0"/>
                        <a:t>Communication</a:t>
                      </a:r>
                      <a:endParaRPr lang="en-IN"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sz="2000" dirty="0"/>
                        <a:t>Firebase </a:t>
                      </a:r>
                      <a:r>
                        <a:rPr lang="en-IN" sz="2000" dirty="0" err="1"/>
                        <a:t>Firestore</a:t>
                      </a:r>
                      <a:r>
                        <a:rPr lang="en-IN" sz="2000" dirty="0"/>
                        <a:t> for real-time chat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3612755"/>
                  </a:ext>
                </a:extLst>
              </a:tr>
              <a:tr h="420868">
                <a:tc>
                  <a:txBody>
                    <a:bodyPr/>
                    <a:lstStyle/>
                    <a:p>
                      <a:pPr>
                        <a:lnSpc>
                          <a:spcPct val="150000"/>
                        </a:lnSpc>
                      </a:pPr>
                      <a:r>
                        <a:rPr lang="en-IN" sz="2000" b="1" dirty="0"/>
                        <a:t>Postman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50000"/>
                        </a:lnSpc>
                      </a:pPr>
                      <a:r>
                        <a:rPr lang="en-IN" sz="2000" dirty="0"/>
                        <a:t>For testing backend APIs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5815173"/>
                  </a:ext>
                </a:extLst>
              </a:tr>
            </a:tbl>
          </a:graphicData>
        </a:graphic>
      </p:graphicFrame>
    </p:spTree>
    <p:extLst>
      <p:ext uri="{BB962C8B-B14F-4D97-AF65-F5344CB8AC3E}">
        <p14:creationId xmlns:p14="http://schemas.microsoft.com/office/powerpoint/2010/main" val="553137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67689-57C3-0830-F73D-4F76EEE970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98B2774-0A11-C264-5345-C2101EB6A72C}"/>
              </a:ext>
            </a:extLst>
          </p:cNvPr>
          <p:cNvSpPr txBox="1"/>
          <p:nvPr/>
        </p:nvSpPr>
        <p:spPr>
          <a:xfrm>
            <a:off x="190338" y="82550"/>
            <a:ext cx="10981765" cy="584775"/>
          </a:xfrm>
          <a:prstGeom prst="rect">
            <a:avLst/>
          </a:prstGeom>
          <a:noFill/>
        </p:spPr>
        <p:txBody>
          <a:bodyPr wrap="square" lIns="91440" tIns="45720" rIns="91440" bIns="45720" rtlCol="0" anchor="t">
            <a:spAutoFit/>
          </a:bodyPr>
          <a:lstStyle/>
          <a:p>
            <a:r>
              <a:rPr lang="en-US" sz="3200" b="1" dirty="0">
                <a:latin typeface="Times New Roman"/>
                <a:ea typeface="HP Simplified Hans"/>
                <a:cs typeface="Times New Roman"/>
              </a:rPr>
              <a:t>Functional Requirements</a:t>
            </a:r>
            <a:endParaRPr lang="en-US" sz="1600" dirty="0"/>
          </a:p>
        </p:txBody>
      </p:sp>
      <p:sp>
        <p:nvSpPr>
          <p:cNvPr id="6" name="TextBox 5">
            <a:extLst>
              <a:ext uri="{FF2B5EF4-FFF2-40B4-BE49-F238E27FC236}">
                <a16:creationId xmlns:a16="http://schemas.microsoft.com/office/drawing/2014/main" id="{2EE6DB0E-EF62-F0D4-049A-9D4DBBC31575}"/>
              </a:ext>
            </a:extLst>
          </p:cNvPr>
          <p:cNvSpPr txBox="1"/>
          <p:nvPr/>
        </p:nvSpPr>
        <p:spPr>
          <a:xfrm>
            <a:off x="386659" y="855498"/>
            <a:ext cx="5410824" cy="5486374"/>
          </a:xfrm>
          <a:prstGeom prst="rect">
            <a:avLst/>
          </a:prstGeom>
          <a:noFill/>
        </p:spPr>
        <p:txBody>
          <a:bodyPr wrap="square" lIns="91440" tIns="45720" rIns="91440" bIns="45720" rtlCol="0" anchor="ctr">
            <a:spAutoFit/>
          </a:bodyPr>
          <a:lstStyle/>
          <a:p>
            <a:pPr marL="285750" indent="-285750" algn="just">
              <a:lnSpc>
                <a:spcPct val="200000"/>
              </a:lnSpc>
              <a:buFont typeface="Wingdings" panose="05000000000000000000" pitchFamily="2" charset="2"/>
              <a:buChar char="ü"/>
            </a:pPr>
            <a:r>
              <a:rPr lang="en-US" sz="2000" dirty="0">
                <a:latin typeface="Times New Roman"/>
                <a:ea typeface="Microsoft YaHei"/>
                <a:cs typeface="Times New Roman"/>
              </a:rPr>
              <a:t>User Registration and Login</a:t>
            </a:r>
          </a:p>
          <a:p>
            <a:pPr marL="285750" indent="-285750" algn="just">
              <a:lnSpc>
                <a:spcPct val="200000"/>
              </a:lnSpc>
              <a:buFont typeface="Wingdings" panose="05000000000000000000" pitchFamily="2" charset="2"/>
              <a:buChar char="ü"/>
            </a:pPr>
            <a:r>
              <a:rPr lang="en-US" sz="2000" dirty="0">
                <a:latin typeface="Times New Roman"/>
                <a:ea typeface="Microsoft YaHei"/>
                <a:cs typeface="Times New Roman"/>
              </a:rPr>
              <a:t>Course Enrollment and Tracking</a:t>
            </a:r>
          </a:p>
          <a:p>
            <a:pPr marL="285750" indent="-285750" algn="just">
              <a:lnSpc>
                <a:spcPct val="200000"/>
              </a:lnSpc>
              <a:buFont typeface="Wingdings" panose="05000000000000000000" pitchFamily="2" charset="2"/>
              <a:buChar char="ü"/>
            </a:pPr>
            <a:r>
              <a:rPr lang="en-US" sz="2000" dirty="0">
                <a:latin typeface="Times New Roman"/>
                <a:ea typeface="Microsoft YaHei"/>
                <a:cs typeface="Times New Roman"/>
              </a:rPr>
              <a:t>Smart Attendance and Progress Tracking</a:t>
            </a:r>
          </a:p>
          <a:p>
            <a:pPr marL="285750" indent="-285750" algn="just">
              <a:lnSpc>
                <a:spcPct val="200000"/>
              </a:lnSpc>
              <a:buFont typeface="Wingdings" panose="05000000000000000000" pitchFamily="2" charset="2"/>
              <a:buChar char="ü"/>
            </a:pPr>
            <a:r>
              <a:rPr lang="en-US" sz="2000" dirty="0">
                <a:latin typeface="Times New Roman"/>
                <a:ea typeface="Microsoft YaHei"/>
                <a:cs typeface="Times New Roman"/>
              </a:rPr>
              <a:t>Quizzes and Final Assessment </a:t>
            </a:r>
          </a:p>
          <a:p>
            <a:pPr marL="285750" indent="-285750" algn="just">
              <a:lnSpc>
                <a:spcPct val="200000"/>
              </a:lnSpc>
              <a:buFont typeface="Wingdings" panose="05000000000000000000" pitchFamily="2" charset="2"/>
              <a:buChar char="ü"/>
            </a:pPr>
            <a:r>
              <a:rPr lang="en-US" sz="2000" dirty="0">
                <a:latin typeface="Times New Roman"/>
                <a:ea typeface="Microsoft YaHei"/>
                <a:cs typeface="Times New Roman"/>
              </a:rPr>
              <a:t>AI-based Doubt</a:t>
            </a:r>
          </a:p>
          <a:p>
            <a:pPr marL="285750" indent="-285750" algn="just">
              <a:lnSpc>
                <a:spcPct val="200000"/>
              </a:lnSpc>
              <a:buFont typeface="Wingdings" panose="05000000000000000000" pitchFamily="2" charset="2"/>
              <a:buChar char="ü"/>
            </a:pPr>
            <a:r>
              <a:rPr lang="en-US" sz="2000" dirty="0">
                <a:latin typeface="Times New Roman"/>
                <a:ea typeface="Microsoft YaHei"/>
                <a:cs typeface="Times New Roman"/>
              </a:rPr>
              <a:t>Discussion Forums and Q&amp;A</a:t>
            </a:r>
          </a:p>
          <a:p>
            <a:pPr marL="285750" indent="-285750" algn="just">
              <a:lnSpc>
                <a:spcPct val="200000"/>
              </a:lnSpc>
              <a:buFont typeface="Wingdings" panose="05000000000000000000" pitchFamily="2" charset="2"/>
              <a:buChar char="ü"/>
            </a:pPr>
            <a:r>
              <a:rPr lang="en-US" sz="2000" dirty="0">
                <a:latin typeface="Times New Roman"/>
                <a:ea typeface="Microsoft YaHei"/>
                <a:cs typeface="Times New Roman"/>
              </a:rPr>
              <a:t>Teacher Dashboard</a:t>
            </a:r>
          </a:p>
          <a:p>
            <a:pPr marL="285750" indent="-285750" algn="just">
              <a:lnSpc>
                <a:spcPct val="200000"/>
              </a:lnSpc>
              <a:buFont typeface="Wingdings" panose="05000000000000000000" pitchFamily="2" charset="2"/>
              <a:buChar char="ü"/>
            </a:pPr>
            <a:r>
              <a:rPr lang="en-US" sz="2000" dirty="0">
                <a:latin typeface="Times New Roman"/>
                <a:ea typeface="Microsoft YaHei"/>
                <a:cs typeface="Times New Roman"/>
              </a:rPr>
              <a:t>Real-Time Messaging</a:t>
            </a:r>
          </a:p>
          <a:p>
            <a:pPr marL="285750" indent="-285750" algn="just">
              <a:lnSpc>
                <a:spcPct val="200000"/>
              </a:lnSpc>
              <a:buFont typeface="Wingdings" panose="05000000000000000000" pitchFamily="2" charset="2"/>
              <a:buChar char="ü"/>
            </a:pPr>
            <a:r>
              <a:rPr lang="en-US" sz="2000" dirty="0">
                <a:latin typeface="Times New Roman"/>
                <a:ea typeface="Microsoft YaHei"/>
                <a:cs typeface="Times New Roman"/>
              </a:rPr>
              <a:t>Report and Certificate</a:t>
            </a:r>
          </a:p>
        </p:txBody>
      </p:sp>
      <p:cxnSp>
        <p:nvCxnSpPr>
          <p:cNvPr id="2" name="Straight Connector 1">
            <a:extLst>
              <a:ext uri="{FF2B5EF4-FFF2-40B4-BE49-F238E27FC236}">
                <a16:creationId xmlns:a16="http://schemas.microsoft.com/office/drawing/2014/main" id="{C464716D-0B3F-6F15-BDA7-9ADB42F70FF6}"/>
              </a:ext>
            </a:extLst>
          </p:cNvPr>
          <p:cNvCxnSpPr>
            <a:cxnSpLocks/>
          </p:cNvCxnSpPr>
          <p:nvPr/>
        </p:nvCxnSpPr>
        <p:spPr>
          <a:xfrm flipH="1">
            <a:off x="0" y="833126"/>
            <a:ext cx="4920792"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0345CF5-38B9-B44E-664A-AAAA07077FE8}"/>
              </a:ext>
            </a:extLst>
          </p:cNvPr>
          <p:cNvSpPr txBox="1"/>
          <p:nvPr/>
        </p:nvSpPr>
        <p:spPr>
          <a:xfrm>
            <a:off x="6479482" y="137684"/>
            <a:ext cx="5522180" cy="584775"/>
          </a:xfrm>
          <a:prstGeom prst="rect">
            <a:avLst/>
          </a:prstGeom>
          <a:noFill/>
        </p:spPr>
        <p:txBody>
          <a:bodyPr wrap="square" lIns="91440" tIns="45720" rIns="91440" bIns="45720" rtlCol="0" anchor="t">
            <a:spAutoFit/>
          </a:bodyPr>
          <a:lstStyle/>
          <a:p>
            <a:r>
              <a:rPr lang="en-US" sz="3200" b="1" dirty="0">
                <a:latin typeface="Times New Roman"/>
                <a:ea typeface="HP Simplified Hans"/>
                <a:cs typeface="Times New Roman"/>
              </a:rPr>
              <a:t>Non-Functional Requirements</a:t>
            </a:r>
            <a:endParaRPr lang="en-US" sz="1600" dirty="0"/>
          </a:p>
        </p:txBody>
      </p:sp>
      <p:sp>
        <p:nvSpPr>
          <p:cNvPr id="7" name="TextBox 6">
            <a:extLst>
              <a:ext uri="{FF2B5EF4-FFF2-40B4-BE49-F238E27FC236}">
                <a16:creationId xmlns:a16="http://schemas.microsoft.com/office/drawing/2014/main" id="{C8AB4DAC-5ADA-AA33-ADCF-58564DDA8E17}"/>
              </a:ext>
            </a:extLst>
          </p:cNvPr>
          <p:cNvSpPr txBox="1"/>
          <p:nvPr/>
        </p:nvSpPr>
        <p:spPr>
          <a:xfrm>
            <a:off x="6394517" y="1087665"/>
            <a:ext cx="5410824" cy="3268652"/>
          </a:xfrm>
          <a:prstGeom prst="rect">
            <a:avLst/>
          </a:prstGeom>
          <a:noFill/>
        </p:spPr>
        <p:txBody>
          <a:bodyPr wrap="square" lIns="91440" tIns="45720" rIns="91440" bIns="45720" rtlCol="0" anchor="ctr">
            <a:spAutoFit/>
          </a:bodyPr>
          <a:lstStyle/>
          <a:p>
            <a:pPr marL="285750" indent="-285750" algn="just">
              <a:lnSpc>
                <a:spcPct val="150000"/>
              </a:lnSpc>
              <a:buFont typeface="Wingdings" panose="05000000000000000000" pitchFamily="2" charset="2"/>
              <a:buChar char="ü"/>
            </a:pPr>
            <a:r>
              <a:rPr lang="en-US" sz="2000" dirty="0">
                <a:latin typeface="Times New Roman"/>
                <a:ea typeface="Microsoft YaHei"/>
                <a:cs typeface="Times New Roman"/>
              </a:rPr>
              <a:t>Performance</a:t>
            </a:r>
          </a:p>
          <a:p>
            <a:pPr marL="285750" indent="-285750" algn="just">
              <a:lnSpc>
                <a:spcPct val="150000"/>
              </a:lnSpc>
              <a:buFont typeface="Wingdings" panose="05000000000000000000" pitchFamily="2" charset="2"/>
              <a:buChar char="ü"/>
            </a:pPr>
            <a:r>
              <a:rPr lang="en-US" sz="2000" dirty="0">
                <a:latin typeface="Times New Roman"/>
                <a:ea typeface="Microsoft YaHei"/>
                <a:cs typeface="Times New Roman"/>
              </a:rPr>
              <a:t>Scalability</a:t>
            </a:r>
          </a:p>
          <a:p>
            <a:pPr marL="285750" indent="-285750" algn="just">
              <a:lnSpc>
                <a:spcPct val="150000"/>
              </a:lnSpc>
              <a:buFont typeface="Wingdings" panose="05000000000000000000" pitchFamily="2" charset="2"/>
              <a:buChar char="ü"/>
            </a:pPr>
            <a:r>
              <a:rPr lang="en-US" sz="2000" dirty="0">
                <a:latin typeface="Times New Roman"/>
                <a:ea typeface="Microsoft YaHei"/>
                <a:cs typeface="Times New Roman"/>
              </a:rPr>
              <a:t>Security</a:t>
            </a:r>
          </a:p>
          <a:p>
            <a:pPr marL="285750" indent="-285750" algn="just">
              <a:lnSpc>
                <a:spcPct val="150000"/>
              </a:lnSpc>
              <a:buFont typeface="Wingdings" panose="05000000000000000000" pitchFamily="2" charset="2"/>
              <a:buChar char="ü"/>
            </a:pPr>
            <a:r>
              <a:rPr lang="en-US" sz="2000" dirty="0">
                <a:latin typeface="Times New Roman"/>
                <a:ea typeface="Microsoft YaHei"/>
                <a:cs typeface="Times New Roman"/>
              </a:rPr>
              <a:t>Reliability</a:t>
            </a:r>
          </a:p>
          <a:p>
            <a:pPr marL="285750" indent="-285750" algn="just">
              <a:lnSpc>
                <a:spcPct val="150000"/>
              </a:lnSpc>
              <a:buFont typeface="Wingdings" panose="05000000000000000000" pitchFamily="2" charset="2"/>
              <a:buChar char="ü"/>
            </a:pPr>
            <a:r>
              <a:rPr lang="en-US" sz="2000" dirty="0">
                <a:latin typeface="Times New Roman"/>
                <a:ea typeface="Microsoft YaHei"/>
                <a:cs typeface="Times New Roman"/>
              </a:rPr>
              <a:t>Usability</a:t>
            </a:r>
          </a:p>
          <a:p>
            <a:pPr marL="285750" indent="-285750" algn="just">
              <a:lnSpc>
                <a:spcPct val="150000"/>
              </a:lnSpc>
              <a:buFont typeface="Wingdings" panose="05000000000000000000" pitchFamily="2" charset="2"/>
              <a:buChar char="ü"/>
            </a:pPr>
            <a:r>
              <a:rPr lang="en-US" sz="2000" dirty="0">
                <a:latin typeface="Times New Roman"/>
                <a:ea typeface="Microsoft YaHei"/>
                <a:cs typeface="Times New Roman"/>
              </a:rPr>
              <a:t>Maintainability</a:t>
            </a:r>
          </a:p>
          <a:p>
            <a:pPr marL="285750" indent="-285750" algn="just">
              <a:lnSpc>
                <a:spcPct val="150000"/>
              </a:lnSpc>
              <a:buFont typeface="Wingdings" panose="05000000000000000000" pitchFamily="2" charset="2"/>
              <a:buChar char="ü"/>
            </a:pPr>
            <a:r>
              <a:rPr lang="en-US" sz="2000" dirty="0">
                <a:latin typeface="Times New Roman"/>
                <a:ea typeface="Microsoft YaHei"/>
                <a:cs typeface="Times New Roman"/>
              </a:rPr>
              <a:t>Portability</a:t>
            </a:r>
          </a:p>
        </p:txBody>
      </p:sp>
      <p:cxnSp>
        <p:nvCxnSpPr>
          <p:cNvPr id="8" name="Straight Connector 7">
            <a:extLst>
              <a:ext uri="{FF2B5EF4-FFF2-40B4-BE49-F238E27FC236}">
                <a16:creationId xmlns:a16="http://schemas.microsoft.com/office/drawing/2014/main" id="{C1A86A58-2D83-A363-E671-8342E9E090A1}"/>
              </a:ext>
            </a:extLst>
          </p:cNvPr>
          <p:cNvCxnSpPr>
            <a:cxnSpLocks/>
          </p:cNvCxnSpPr>
          <p:nvPr/>
        </p:nvCxnSpPr>
        <p:spPr>
          <a:xfrm>
            <a:off x="6297105" y="838264"/>
            <a:ext cx="5894895"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461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040F5-511F-9058-5B26-1267E5A093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81CF2-4E67-0135-5681-06E15AF1F588}"/>
              </a:ext>
            </a:extLst>
          </p:cNvPr>
          <p:cNvSpPr>
            <a:spLocks noGrp="1"/>
          </p:cNvSpPr>
          <p:nvPr>
            <p:ph type="ctrTitle"/>
          </p:nvPr>
        </p:nvSpPr>
        <p:spPr>
          <a:xfrm>
            <a:off x="2433686" y="2633876"/>
            <a:ext cx="7324627" cy="2532927"/>
          </a:xfrm>
        </p:spPr>
        <p:txBody>
          <a:bodyPr>
            <a:noAutofit/>
          </a:bodyPr>
          <a:lstStyle/>
          <a:p>
            <a:r>
              <a:rPr lang="en-IN" sz="8000" b="1" dirty="0">
                <a:latin typeface="Times New Roman" panose="02020603050405020304" pitchFamily="18" charset="0"/>
                <a:cs typeface="Times New Roman" panose="02020603050405020304" pitchFamily="18" charset="0"/>
              </a:rPr>
              <a:t>Modules </a:t>
            </a:r>
            <a:br>
              <a:rPr lang="en-IN" sz="8000" b="1" dirty="0">
                <a:latin typeface="Times New Roman" panose="02020603050405020304" pitchFamily="18" charset="0"/>
                <a:cs typeface="Times New Roman" panose="02020603050405020304" pitchFamily="18" charset="0"/>
              </a:rPr>
            </a:br>
            <a:r>
              <a:rPr lang="en-IN" sz="8000" b="1" dirty="0">
                <a:latin typeface="Times New Roman" panose="02020603050405020304" pitchFamily="18" charset="0"/>
                <a:cs typeface="Times New Roman" panose="02020603050405020304" pitchFamily="18" charset="0"/>
              </a:rPr>
              <a:t>and </a:t>
            </a:r>
            <a:br>
              <a:rPr lang="en-IN" sz="8000" b="1" dirty="0">
                <a:latin typeface="Times New Roman" panose="02020603050405020304" pitchFamily="18" charset="0"/>
                <a:cs typeface="Times New Roman" panose="02020603050405020304" pitchFamily="18" charset="0"/>
              </a:rPr>
            </a:br>
            <a:r>
              <a:rPr lang="en-IN" sz="8000" b="1" dirty="0">
                <a:latin typeface="Times New Roman" panose="02020603050405020304" pitchFamily="18" charset="0"/>
                <a:cs typeface="Times New Roman" panose="02020603050405020304" pitchFamily="18" charset="0"/>
              </a:rPr>
              <a:t>Screenshots</a:t>
            </a:r>
          </a:p>
        </p:txBody>
      </p:sp>
      <p:cxnSp>
        <p:nvCxnSpPr>
          <p:cNvPr id="5" name="Straight Connector 4">
            <a:extLst>
              <a:ext uri="{FF2B5EF4-FFF2-40B4-BE49-F238E27FC236}">
                <a16:creationId xmlns:a16="http://schemas.microsoft.com/office/drawing/2014/main" id="{53CA8D46-091C-D888-D6A7-CECF6C561110}"/>
              </a:ext>
            </a:extLst>
          </p:cNvPr>
          <p:cNvCxnSpPr>
            <a:cxnSpLocks/>
          </p:cNvCxnSpPr>
          <p:nvPr/>
        </p:nvCxnSpPr>
        <p:spPr>
          <a:xfrm flipH="1">
            <a:off x="0" y="5603862"/>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411AF8B-4F12-E561-7DC0-27E27CED4911}"/>
              </a:ext>
            </a:extLst>
          </p:cNvPr>
          <p:cNvCxnSpPr>
            <a:cxnSpLocks/>
          </p:cNvCxnSpPr>
          <p:nvPr/>
        </p:nvCxnSpPr>
        <p:spPr>
          <a:xfrm>
            <a:off x="2894029" y="1495346"/>
            <a:ext cx="9297971"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195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A8661-C80C-2174-20C6-F30D42C2C71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D45BD189-E94F-4592-2FDF-C9DE9F101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292" y="2374923"/>
            <a:ext cx="6557950" cy="4137479"/>
          </a:xfrm>
          <a:prstGeom prst="rect">
            <a:avLst/>
          </a:prstGeom>
        </p:spPr>
      </p:pic>
      <p:pic>
        <p:nvPicPr>
          <p:cNvPr id="8" name="Picture 7">
            <a:extLst>
              <a:ext uri="{FF2B5EF4-FFF2-40B4-BE49-F238E27FC236}">
                <a16:creationId xmlns:a16="http://schemas.microsoft.com/office/drawing/2014/main" id="{B4694455-5E16-2A5A-EB3B-E9AC7EF68A16}"/>
              </a:ext>
            </a:extLst>
          </p:cNvPr>
          <p:cNvPicPr>
            <a:picLocks noChangeAspect="1"/>
          </p:cNvPicPr>
          <p:nvPr/>
        </p:nvPicPr>
        <p:blipFill>
          <a:blip r:embed="rId3">
            <a:extLst>
              <a:ext uri="{28A0092B-C50C-407E-A947-70E740481C1C}">
                <a14:useLocalDpi xmlns:a14="http://schemas.microsoft.com/office/drawing/2010/main" val="0"/>
              </a:ext>
            </a:extLst>
          </a:blip>
          <a:srcRect l="46612" t="-2396" r="1917" b="2396"/>
          <a:stretch/>
        </p:blipFill>
        <p:spPr>
          <a:xfrm>
            <a:off x="612741" y="2374923"/>
            <a:ext cx="4140713" cy="4137479"/>
          </a:xfrm>
          <a:prstGeom prst="rect">
            <a:avLst/>
          </a:prstGeom>
        </p:spPr>
      </p:pic>
      <p:sp>
        <p:nvSpPr>
          <p:cNvPr id="11" name="TextBox 10">
            <a:extLst>
              <a:ext uri="{FF2B5EF4-FFF2-40B4-BE49-F238E27FC236}">
                <a16:creationId xmlns:a16="http://schemas.microsoft.com/office/drawing/2014/main" id="{7374DCF0-D241-F1FE-2CAF-91B1432353FE}"/>
              </a:ext>
            </a:extLst>
          </p:cNvPr>
          <p:cNvSpPr txBox="1"/>
          <p:nvPr/>
        </p:nvSpPr>
        <p:spPr>
          <a:xfrm>
            <a:off x="282964" y="480250"/>
            <a:ext cx="10953787" cy="960328"/>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1. User Authentication Module:</a:t>
            </a:r>
          </a:p>
          <a:p>
            <a:pPr algn="just">
              <a:lnSpc>
                <a:spcPct val="150000"/>
              </a:lnSpc>
            </a:pPr>
            <a:r>
              <a:rPr lang="en-US" sz="2000" dirty="0">
                <a:latin typeface="Times New Roman"/>
                <a:ea typeface="Microsoft YaHei"/>
                <a:cs typeface="Times New Roman"/>
              </a:rPr>
              <a:t>	Manages secure login, registration, and role-based access for students and teachers.</a:t>
            </a:r>
          </a:p>
        </p:txBody>
      </p:sp>
    </p:spTree>
    <p:extLst>
      <p:ext uri="{BB962C8B-B14F-4D97-AF65-F5344CB8AC3E}">
        <p14:creationId xmlns:p14="http://schemas.microsoft.com/office/powerpoint/2010/main" val="106529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6CBAC-EDA5-3A18-6C03-F4012E4AFF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A83DB1-D512-7F6D-6207-09E1A3ADB94D}"/>
              </a:ext>
            </a:extLst>
          </p:cNvPr>
          <p:cNvSpPr>
            <a:spLocks noGrp="1"/>
          </p:cNvSpPr>
          <p:nvPr>
            <p:ph type="ctrTitle"/>
          </p:nvPr>
        </p:nvSpPr>
        <p:spPr>
          <a:xfrm>
            <a:off x="0" y="-575035"/>
            <a:ext cx="2130458" cy="1145658"/>
          </a:xfrm>
        </p:spPr>
        <p:txBody>
          <a:bodyPr>
            <a:noAutofit/>
          </a:bodyPr>
          <a:lstStyle/>
          <a:p>
            <a:r>
              <a:rPr lang="en-IN" sz="3200" b="1" dirty="0">
                <a:latin typeface="Times New Roman" panose="02020603050405020304" pitchFamily="18" charset="0"/>
                <a:cs typeface="Times New Roman" panose="02020603050405020304" pitchFamily="18" charset="0"/>
              </a:rPr>
              <a:t>Objectives</a:t>
            </a:r>
          </a:p>
        </p:txBody>
      </p:sp>
      <p:sp>
        <p:nvSpPr>
          <p:cNvPr id="3" name="TextBox 2">
            <a:extLst>
              <a:ext uri="{FF2B5EF4-FFF2-40B4-BE49-F238E27FC236}">
                <a16:creationId xmlns:a16="http://schemas.microsoft.com/office/drawing/2014/main" id="{432EDF10-CB22-DA32-1D28-210655DEECAD}"/>
              </a:ext>
            </a:extLst>
          </p:cNvPr>
          <p:cNvSpPr txBox="1"/>
          <p:nvPr/>
        </p:nvSpPr>
        <p:spPr>
          <a:xfrm>
            <a:off x="581320" y="1081926"/>
            <a:ext cx="11029360" cy="502701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b="1" dirty="0">
                <a:latin typeface="Arial" panose="020B0604020202020204" pitchFamily="34" charset="0"/>
                <a:cs typeface="Arial" panose="020B0604020202020204" pitchFamily="34" charset="0"/>
              </a:rPr>
              <a:t>Build a Unified LMS Platform – </a:t>
            </a:r>
            <a:r>
              <a:rPr lang="en-US" dirty="0">
                <a:latin typeface="Arial" panose="020B0604020202020204" pitchFamily="34" charset="0"/>
                <a:cs typeface="Arial" panose="020B0604020202020204" pitchFamily="34" charset="0"/>
              </a:rPr>
              <a:t>Create a centralized system for students, teachers, and admins to manage learning activities.</a:t>
            </a:r>
          </a:p>
          <a:p>
            <a:pPr marL="285750" indent="-285750" algn="just">
              <a:lnSpc>
                <a:spcPct val="150000"/>
              </a:lnSpc>
              <a:buFont typeface="Wingdings" panose="05000000000000000000" pitchFamily="2" charset="2"/>
              <a:buChar char="q"/>
            </a:pPr>
            <a:r>
              <a:rPr lang="en-US" b="1" dirty="0">
                <a:latin typeface="Arial" panose="020B0604020202020204" pitchFamily="34" charset="0"/>
                <a:cs typeface="Arial" panose="020B0604020202020204" pitchFamily="34" charset="0"/>
              </a:rPr>
              <a:t>Enable Seamless Course Management – </a:t>
            </a:r>
            <a:r>
              <a:rPr lang="en-US" dirty="0">
                <a:latin typeface="Arial" panose="020B0604020202020204" pitchFamily="34" charset="0"/>
                <a:cs typeface="Arial" panose="020B0604020202020204" pitchFamily="34" charset="0"/>
              </a:rPr>
              <a:t>Allow easy course enrollment, tracking, and access to structured learning pathways.</a:t>
            </a:r>
          </a:p>
          <a:p>
            <a:pPr marL="285750" indent="-285750" algn="just">
              <a:lnSpc>
                <a:spcPct val="150000"/>
              </a:lnSpc>
              <a:buFont typeface="Wingdings" panose="05000000000000000000" pitchFamily="2" charset="2"/>
              <a:buChar char="q"/>
            </a:pPr>
            <a:r>
              <a:rPr lang="en-US" b="1" dirty="0">
                <a:latin typeface="Arial" panose="020B0604020202020204" pitchFamily="34" charset="0"/>
                <a:cs typeface="Arial" panose="020B0604020202020204" pitchFamily="34" charset="0"/>
              </a:rPr>
              <a:t>Automate Attendance and Certification – </a:t>
            </a:r>
            <a:r>
              <a:rPr lang="en-US" dirty="0">
                <a:latin typeface="Arial" panose="020B0604020202020204" pitchFamily="34" charset="0"/>
                <a:cs typeface="Arial" panose="020B0604020202020204" pitchFamily="34" charset="0"/>
              </a:rPr>
              <a:t>Implement auto-attendance tracking and certificate generation on course completion.</a:t>
            </a:r>
          </a:p>
          <a:p>
            <a:pPr marL="285750" indent="-285750" algn="just">
              <a:lnSpc>
                <a:spcPct val="150000"/>
              </a:lnSpc>
              <a:buFont typeface="Wingdings" panose="05000000000000000000" pitchFamily="2" charset="2"/>
              <a:buChar char="q"/>
            </a:pPr>
            <a:r>
              <a:rPr lang="en-US" b="1" dirty="0">
                <a:latin typeface="Arial" panose="020B0604020202020204" pitchFamily="34" charset="0"/>
                <a:cs typeface="Arial" panose="020B0604020202020204" pitchFamily="34" charset="0"/>
              </a:rPr>
              <a:t>Personalize the Learning Experience – </a:t>
            </a:r>
            <a:r>
              <a:rPr lang="en-US" dirty="0">
                <a:latin typeface="Arial" panose="020B0604020202020204" pitchFamily="34" charset="0"/>
                <a:cs typeface="Arial" panose="020B0604020202020204" pitchFamily="34" charset="0"/>
              </a:rPr>
              <a:t>Provide adaptive learning based on student progress and performance.</a:t>
            </a:r>
          </a:p>
          <a:p>
            <a:pPr marL="285750" indent="-285750" algn="just">
              <a:lnSpc>
                <a:spcPct val="150000"/>
              </a:lnSpc>
              <a:buFont typeface="Wingdings" panose="05000000000000000000" pitchFamily="2" charset="2"/>
              <a:buChar char="q"/>
            </a:pPr>
            <a:r>
              <a:rPr lang="en-US" b="1" dirty="0">
                <a:latin typeface="Arial" panose="020B0604020202020204" pitchFamily="34" charset="0"/>
                <a:cs typeface="Arial" panose="020B0604020202020204" pitchFamily="34" charset="0"/>
              </a:rPr>
              <a:t>Integrate AI Features – </a:t>
            </a:r>
            <a:r>
              <a:rPr lang="en-US" dirty="0">
                <a:latin typeface="Arial" panose="020B0604020202020204" pitchFamily="34" charset="0"/>
                <a:cs typeface="Arial" panose="020B0604020202020204" pitchFamily="34" charset="0"/>
              </a:rPr>
              <a:t>Include AI tutor for doubt-solving, smart feedback on learning progress, and code assistance for programming courses.</a:t>
            </a:r>
          </a:p>
          <a:p>
            <a:pPr marL="285750" indent="-285750" algn="just">
              <a:lnSpc>
                <a:spcPct val="150000"/>
              </a:lnSpc>
              <a:buFont typeface="Wingdings" panose="05000000000000000000" pitchFamily="2" charset="2"/>
              <a:buChar char="q"/>
            </a:pPr>
            <a:r>
              <a:rPr lang="en-US" b="1" dirty="0">
                <a:latin typeface="Arial" panose="020B0604020202020204" pitchFamily="34" charset="0"/>
                <a:cs typeface="Arial" panose="020B0604020202020204" pitchFamily="34" charset="0"/>
              </a:rPr>
              <a:t>Support Communication and Collaboration – </a:t>
            </a:r>
            <a:r>
              <a:rPr lang="en-US" dirty="0">
                <a:latin typeface="Arial" panose="020B0604020202020204" pitchFamily="34" charset="0"/>
                <a:cs typeface="Arial" panose="020B0604020202020204" pitchFamily="34" charset="0"/>
              </a:rPr>
              <a:t>Add discussion forums for peer interaction and teacher-student communication.</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6C4715AB-82D5-B00C-53D8-14C7FA13421C}"/>
              </a:ext>
            </a:extLst>
          </p:cNvPr>
          <p:cNvCxnSpPr>
            <a:cxnSpLocks/>
          </p:cNvCxnSpPr>
          <p:nvPr/>
        </p:nvCxnSpPr>
        <p:spPr>
          <a:xfrm flipH="1">
            <a:off x="0" y="749057"/>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127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99B13-D244-7152-6EA4-E308C73912F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D87497-17E3-58EB-B4ED-B2ADD2FDF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4526"/>
            <a:ext cx="7610288" cy="2726343"/>
          </a:xfrm>
          <a:prstGeom prst="rect">
            <a:avLst/>
          </a:prstGeom>
        </p:spPr>
      </p:pic>
      <p:pic>
        <p:nvPicPr>
          <p:cNvPr id="5" name="Picture 4">
            <a:extLst>
              <a:ext uri="{FF2B5EF4-FFF2-40B4-BE49-F238E27FC236}">
                <a16:creationId xmlns:a16="http://schemas.microsoft.com/office/drawing/2014/main" id="{C9508949-5BC2-E554-DC1C-397A9DDF4F6A}"/>
              </a:ext>
            </a:extLst>
          </p:cNvPr>
          <p:cNvPicPr>
            <a:picLocks noChangeAspect="1"/>
          </p:cNvPicPr>
          <p:nvPr/>
        </p:nvPicPr>
        <p:blipFill>
          <a:blip r:embed="rId3">
            <a:extLst>
              <a:ext uri="{28A0092B-C50C-407E-A947-70E740481C1C}">
                <a14:useLocalDpi xmlns:a14="http://schemas.microsoft.com/office/drawing/2010/main" val="0"/>
              </a:ext>
            </a:extLst>
          </a:blip>
          <a:srcRect t="34564"/>
          <a:stretch/>
        </p:blipFill>
        <p:spPr>
          <a:xfrm>
            <a:off x="6912990" y="3069277"/>
            <a:ext cx="5355980" cy="1783993"/>
          </a:xfrm>
          <a:prstGeom prst="rect">
            <a:avLst/>
          </a:prstGeom>
        </p:spPr>
      </p:pic>
      <p:pic>
        <p:nvPicPr>
          <p:cNvPr id="7" name="Picture 6">
            <a:extLst>
              <a:ext uri="{FF2B5EF4-FFF2-40B4-BE49-F238E27FC236}">
                <a16:creationId xmlns:a16="http://schemas.microsoft.com/office/drawing/2014/main" id="{93FA058E-B34C-6F83-8B04-1A4C8D20AE9E}"/>
              </a:ext>
            </a:extLst>
          </p:cNvPr>
          <p:cNvPicPr>
            <a:picLocks noChangeAspect="1"/>
          </p:cNvPicPr>
          <p:nvPr/>
        </p:nvPicPr>
        <p:blipFill>
          <a:blip r:embed="rId4">
            <a:extLst>
              <a:ext uri="{28A0092B-C50C-407E-A947-70E740481C1C}">
                <a14:useLocalDpi xmlns:a14="http://schemas.microsoft.com/office/drawing/2010/main" val="0"/>
              </a:ext>
            </a:extLst>
          </a:blip>
          <a:srcRect t="29847"/>
          <a:stretch/>
        </p:blipFill>
        <p:spPr>
          <a:xfrm>
            <a:off x="0" y="4853270"/>
            <a:ext cx="7349448" cy="2004730"/>
          </a:xfrm>
          <a:prstGeom prst="rect">
            <a:avLst/>
          </a:prstGeom>
        </p:spPr>
      </p:pic>
      <p:sp>
        <p:nvSpPr>
          <p:cNvPr id="8" name="TextBox 7">
            <a:extLst>
              <a:ext uri="{FF2B5EF4-FFF2-40B4-BE49-F238E27FC236}">
                <a16:creationId xmlns:a16="http://schemas.microsoft.com/office/drawing/2014/main" id="{08980087-A4F4-2FF1-4CF3-D6F8DD6F14AE}"/>
              </a:ext>
            </a:extLst>
          </p:cNvPr>
          <p:cNvSpPr txBox="1"/>
          <p:nvPr/>
        </p:nvSpPr>
        <p:spPr>
          <a:xfrm>
            <a:off x="188536" y="239546"/>
            <a:ext cx="11484545" cy="960328"/>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2. User Profile Module: </a:t>
            </a:r>
            <a:r>
              <a:rPr lang="en-US" sz="2000" dirty="0">
                <a:latin typeface="Times New Roman"/>
                <a:ea typeface="Microsoft YaHei"/>
                <a:cs typeface="Times New Roman"/>
              </a:rPr>
              <a:t>Allows users to view all the attendance records, certifications and assessments records.</a:t>
            </a:r>
          </a:p>
        </p:txBody>
      </p:sp>
    </p:spTree>
    <p:extLst>
      <p:ext uri="{BB962C8B-B14F-4D97-AF65-F5344CB8AC3E}">
        <p14:creationId xmlns:p14="http://schemas.microsoft.com/office/powerpoint/2010/main" val="4212001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8A5C8D-FB84-6855-4A18-B047CC85F19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4842" y="2309493"/>
            <a:ext cx="5920033" cy="3750690"/>
          </a:xfrm>
          <a:prstGeom prst="rect">
            <a:avLst/>
          </a:prstGeom>
          <a:ln>
            <a:solidFill>
              <a:schemeClr val="tx1"/>
            </a:solidFill>
          </a:ln>
        </p:spPr>
      </p:pic>
      <p:pic>
        <p:nvPicPr>
          <p:cNvPr id="6" name="Content Placeholder 5">
            <a:extLst>
              <a:ext uri="{FF2B5EF4-FFF2-40B4-BE49-F238E27FC236}">
                <a16:creationId xmlns:a16="http://schemas.microsoft.com/office/drawing/2014/main" id="{0679E5D6-B238-B141-F518-A51DCF8F55A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5999" y="2309492"/>
            <a:ext cx="5847761" cy="3750689"/>
          </a:xfrm>
          <a:prstGeom prst="rect">
            <a:avLst/>
          </a:prstGeom>
          <a:ln>
            <a:solidFill>
              <a:schemeClr val="tx1"/>
            </a:solidFill>
          </a:ln>
        </p:spPr>
      </p:pic>
      <p:sp>
        <p:nvSpPr>
          <p:cNvPr id="7" name="TextBox 6">
            <a:extLst>
              <a:ext uri="{FF2B5EF4-FFF2-40B4-BE49-F238E27FC236}">
                <a16:creationId xmlns:a16="http://schemas.microsoft.com/office/drawing/2014/main" id="{C434A9A1-0AE2-9774-02C0-12BAE4E9DD17}"/>
              </a:ext>
            </a:extLst>
          </p:cNvPr>
          <p:cNvSpPr txBox="1"/>
          <p:nvPr/>
        </p:nvSpPr>
        <p:spPr>
          <a:xfrm>
            <a:off x="188536" y="145527"/>
            <a:ext cx="11484545" cy="1883657"/>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3. Enrolled Courses Module:</a:t>
            </a:r>
          </a:p>
          <a:p>
            <a:pPr algn="just">
              <a:lnSpc>
                <a:spcPct val="150000"/>
              </a:lnSpc>
            </a:pPr>
            <a:r>
              <a:rPr lang="en-US" sz="2000" dirty="0">
                <a:latin typeface="Times New Roman"/>
                <a:ea typeface="Microsoft YaHei"/>
                <a:cs typeface="Times New Roman"/>
              </a:rPr>
              <a:t>	Displays a list of courses the user is currently enrolled in with quick access to progress.</a:t>
            </a:r>
          </a:p>
          <a:p>
            <a:pPr algn="just">
              <a:lnSpc>
                <a:spcPct val="150000"/>
              </a:lnSpc>
            </a:pPr>
            <a:r>
              <a:rPr lang="en-US" sz="2000" b="1" dirty="0">
                <a:latin typeface="Times New Roman"/>
                <a:ea typeface="Microsoft YaHei"/>
                <a:cs typeface="Times New Roman"/>
              </a:rPr>
              <a:t>4. Browse Courses Module:</a:t>
            </a:r>
          </a:p>
          <a:p>
            <a:pPr algn="just">
              <a:lnSpc>
                <a:spcPct val="150000"/>
              </a:lnSpc>
            </a:pPr>
            <a:r>
              <a:rPr lang="en-US" sz="2000" dirty="0">
                <a:latin typeface="Times New Roman"/>
                <a:ea typeface="Microsoft YaHei"/>
                <a:cs typeface="Times New Roman"/>
              </a:rPr>
              <a:t>	Lets users explore all available courses with filters like category, level, and teacher.</a:t>
            </a:r>
          </a:p>
        </p:txBody>
      </p:sp>
    </p:spTree>
    <p:extLst>
      <p:ext uri="{BB962C8B-B14F-4D97-AF65-F5344CB8AC3E}">
        <p14:creationId xmlns:p14="http://schemas.microsoft.com/office/powerpoint/2010/main" val="4031272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7FD2D-8F40-C6C7-F393-C633694DE75C}"/>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79F9F9-3B34-AE6E-9F54-8FE0632EF40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4842" y="2309493"/>
            <a:ext cx="5920033" cy="3750690"/>
          </a:xfrm>
          <a:prstGeom prst="rect">
            <a:avLst/>
          </a:prstGeom>
          <a:ln>
            <a:solidFill>
              <a:schemeClr val="tx1"/>
            </a:solidFill>
          </a:ln>
        </p:spPr>
      </p:pic>
      <p:pic>
        <p:nvPicPr>
          <p:cNvPr id="6" name="Content Placeholder 5">
            <a:extLst>
              <a:ext uri="{FF2B5EF4-FFF2-40B4-BE49-F238E27FC236}">
                <a16:creationId xmlns:a16="http://schemas.microsoft.com/office/drawing/2014/main" id="{473D84D3-61EF-7171-5A27-3775B0634BB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5999" y="2309492"/>
            <a:ext cx="5847761" cy="3750689"/>
          </a:xfrm>
          <a:prstGeom prst="rect">
            <a:avLst/>
          </a:prstGeom>
          <a:ln>
            <a:solidFill>
              <a:schemeClr val="tx1"/>
            </a:solidFill>
          </a:ln>
        </p:spPr>
      </p:pic>
      <p:sp>
        <p:nvSpPr>
          <p:cNvPr id="2" name="TextBox 1">
            <a:extLst>
              <a:ext uri="{FF2B5EF4-FFF2-40B4-BE49-F238E27FC236}">
                <a16:creationId xmlns:a16="http://schemas.microsoft.com/office/drawing/2014/main" id="{F9F253C5-A471-4047-5B30-D95F4D8A29B6}"/>
              </a:ext>
            </a:extLst>
          </p:cNvPr>
          <p:cNvSpPr txBox="1"/>
          <p:nvPr/>
        </p:nvSpPr>
        <p:spPr>
          <a:xfrm>
            <a:off x="188536" y="531777"/>
            <a:ext cx="11484545" cy="960328"/>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5. Learning Pathway Module:</a:t>
            </a:r>
          </a:p>
          <a:p>
            <a:pPr algn="just">
              <a:lnSpc>
                <a:spcPct val="150000"/>
              </a:lnSpc>
            </a:pPr>
            <a:r>
              <a:rPr lang="en-US" sz="2000" dirty="0">
                <a:latin typeface="Times New Roman"/>
                <a:ea typeface="Microsoft YaHei"/>
                <a:cs typeface="Times New Roman"/>
              </a:rPr>
              <a:t>	Provides a structured path for each course including topics, videos, and quizzes in sequence.</a:t>
            </a:r>
          </a:p>
        </p:txBody>
      </p:sp>
    </p:spTree>
    <p:extLst>
      <p:ext uri="{BB962C8B-B14F-4D97-AF65-F5344CB8AC3E}">
        <p14:creationId xmlns:p14="http://schemas.microsoft.com/office/powerpoint/2010/main" val="1342384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64F81-A61B-2FFC-987C-F26518B00FC7}"/>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73FD25-E445-3F6C-118D-18BE679DBE1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4842" y="2309493"/>
            <a:ext cx="5920033" cy="3750690"/>
          </a:xfrm>
          <a:prstGeom prst="rect">
            <a:avLst/>
          </a:prstGeom>
          <a:ln>
            <a:solidFill>
              <a:schemeClr val="tx1"/>
            </a:solidFill>
          </a:ln>
        </p:spPr>
      </p:pic>
      <p:pic>
        <p:nvPicPr>
          <p:cNvPr id="6" name="Content Placeholder 5">
            <a:extLst>
              <a:ext uri="{FF2B5EF4-FFF2-40B4-BE49-F238E27FC236}">
                <a16:creationId xmlns:a16="http://schemas.microsoft.com/office/drawing/2014/main" id="{0439E2D1-40FF-B6A3-8D4A-A86AD808B7FE}"/>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5999" y="2309492"/>
            <a:ext cx="5847761" cy="3750689"/>
          </a:xfrm>
          <a:prstGeom prst="rect">
            <a:avLst/>
          </a:prstGeom>
          <a:ln>
            <a:solidFill>
              <a:schemeClr val="tx1"/>
            </a:solidFill>
          </a:ln>
        </p:spPr>
      </p:pic>
      <p:sp>
        <p:nvSpPr>
          <p:cNvPr id="2" name="TextBox 1">
            <a:extLst>
              <a:ext uri="{FF2B5EF4-FFF2-40B4-BE49-F238E27FC236}">
                <a16:creationId xmlns:a16="http://schemas.microsoft.com/office/drawing/2014/main" id="{492F48F6-3028-62D0-3C21-EAD96F9080C5}"/>
              </a:ext>
            </a:extLst>
          </p:cNvPr>
          <p:cNvSpPr txBox="1"/>
          <p:nvPr/>
        </p:nvSpPr>
        <p:spPr>
          <a:xfrm>
            <a:off x="188536" y="541204"/>
            <a:ext cx="11484545" cy="960328"/>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6. Announcement Module:</a:t>
            </a:r>
          </a:p>
          <a:p>
            <a:pPr algn="just">
              <a:lnSpc>
                <a:spcPct val="150000"/>
              </a:lnSpc>
            </a:pPr>
            <a:r>
              <a:rPr lang="en-US" sz="2000" b="1" dirty="0">
                <a:latin typeface="Times New Roman"/>
                <a:ea typeface="Microsoft YaHei"/>
                <a:cs typeface="Times New Roman"/>
              </a:rPr>
              <a:t>	</a:t>
            </a:r>
            <a:r>
              <a:rPr lang="en-US" sz="2000" dirty="0">
                <a:latin typeface="Times New Roman"/>
                <a:ea typeface="Microsoft YaHei"/>
                <a:cs typeface="Times New Roman"/>
              </a:rPr>
              <a:t>Instructors can post important course updates visible to all enrolled students.</a:t>
            </a:r>
          </a:p>
        </p:txBody>
      </p:sp>
    </p:spTree>
    <p:extLst>
      <p:ext uri="{BB962C8B-B14F-4D97-AF65-F5344CB8AC3E}">
        <p14:creationId xmlns:p14="http://schemas.microsoft.com/office/powerpoint/2010/main" val="910599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A57B1-B565-D9F6-918B-9C70EF847126}"/>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B42254-CA24-355F-2B11-36053D65886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4842" y="2309493"/>
            <a:ext cx="5920033" cy="3750690"/>
          </a:xfrm>
          <a:prstGeom prst="rect">
            <a:avLst/>
          </a:prstGeom>
          <a:ln>
            <a:solidFill>
              <a:schemeClr val="tx1"/>
            </a:solidFill>
          </a:ln>
        </p:spPr>
      </p:pic>
      <p:pic>
        <p:nvPicPr>
          <p:cNvPr id="6" name="Content Placeholder 5">
            <a:extLst>
              <a:ext uri="{FF2B5EF4-FFF2-40B4-BE49-F238E27FC236}">
                <a16:creationId xmlns:a16="http://schemas.microsoft.com/office/drawing/2014/main" id="{EB0FF159-8BB7-6C45-0EE2-B6ED90517E8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5999" y="2309492"/>
            <a:ext cx="5847761" cy="3750689"/>
          </a:xfrm>
          <a:prstGeom prst="rect">
            <a:avLst/>
          </a:prstGeom>
          <a:ln>
            <a:solidFill>
              <a:schemeClr val="tx1"/>
            </a:solidFill>
          </a:ln>
        </p:spPr>
      </p:pic>
      <p:sp>
        <p:nvSpPr>
          <p:cNvPr id="2" name="TextBox 1">
            <a:extLst>
              <a:ext uri="{FF2B5EF4-FFF2-40B4-BE49-F238E27FC236}">
                <a16:creationId xmlns:a16="http://schemas.microsoft.com/office/drawing/2014/main" id="{AEDDF5BE-5E6C-179F-B287-235E792F262D}"/>
              </a:ext>
            </a:extLst>
          </p:cNvPr>
          <p:cNvSpPr txBox="1"/>
          <p:nvPr/>
        </p:nvSpPr>
        <p:spPr>
          <a:xfrm>
            <a:off x="188536" y="531777"/>
            <a:ext cx="11484545" cy="960328"/>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7. Course Details Module:</a:t>
            </a:r>
          </a:p>
          <a:p>
            <a:pPr algn="just">
              <a:lnSpc>
                <a:spcPct val="150000"/>
              </a:lnSpc>
            </a:pPr>
            <a:r>
              <a:rPr lang="en-US" sz="2000" b="1" dirty="0">
                <a:latin typeface="Times New Roman"/>
                <a:ea typeface="Microsoft YaHei"/>
                <a:cs typeface="Times New Roman"/>
              </a:rPr>
              <a:t>	</a:t>
            </a:r>
            <a:r>
              <a:rPr lang="en-US" sz="2000" dirty="0">
                <a:latin typeface="Times New Roman"/>
                <a:ea typeface="Microsoft YaHei"/>
                <a:cs typeface="Times New Roman"/>
              </a:rPr>
              <a:t>Shows detailed info about a course—description, topics, duration, instructor, and reviews.</a:t>
            </a:r>
          </a:p>
        </p:txBody>
      </p:sp>
    </p:spTree>
    <p:extLst>
      <p:ext uri="{BB962C8B-B14F-4D97-AF65-F5344CB8AC3E}">
        <p14:creationId xmlns:p14="http://schemas.microsoft.com/office/powerpoint/2010/main" val="1332647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47287-5360-7C42-E08D-66D14F8F9504}"/>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68F9E6-D1A6-D785-DAE0-0400C1855E3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4842" y="2309493"/>
            <a:ext cx="5920033" cy="3750690"/>
          </a:xfrm>
          <a:prstGeom prst="rect">
            <a:avLst/>
          </a:prstGeom>
          <a:ln>
            <a:solidFill>
              <a:schemeClr val="tx1"/>
            </a:solidFill>
          </a:ln>
        </p:spPr>
      </p:pic>
      <p:pic>
        <p:nvPicPr>
          <p:cNvPr id="6" name="Content Placeholder 5">
            <a:extLst>
              <a:ext uri="{FF2B5EF4-FFF2-40B4-BE49-F238E27FC236}">
                <a16:creationId xmlns:a16="http://schemas.microsoft.com/office/drawing/2014/main" id="{80E5A350-D9F6-F1DC-82C3-E0F8E5C17DE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5999" y="2309492"/>
            <a:ext cx="5847761" cy="3750689"/>
          </a:xfrm>
          <a:prstGeom prst="rect">
            <a:avLst/>
          </a:prstGeom>
          <a:ln>
            <a:solidFill>
              <a:schemeClr val="tx1"/>
            </a:solidFill>
          </a:ln>
        </p:spPr>
      </p:pic>
      <p:sp>
        <p:nvSpPr>
          <p:cNvPr id="2" name="TextBox 1">
            <a:extLst>
              <a:ext uri="{FF2B5EF4-FFF2-40B4-BE49-F238E27FC236}">
                <a16:creationId xmlns:a16="http://schemas.microsoft.com/office/drawing/2014/main" id="{D7845C3B-F9E9-AE47-BBD4-A23EB05AC86B}"/>
              </a:ext>
            </a:extLst>
          </p:cNvPr>
          <p:cNvSpPr txBox="1"/>
          <p:nvPr/>
        </p:nvSpPr>
        <p:spPr>
          <a:xfrm>
            <a:off x="188536" y="531777"/>
            <a:ext cx="11484545" cy="960328"/>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8. Course Enrollment Module:</a:t>
            </a:r>
          </a:p>
          <a:p>
            <a:pPr algn="just">
              <a:lnSpc>
                <a:spcPct val="150000"/>
              </a:lnSpc>
            </a:pPr>
            <a:r>
              <a:rPr lang="en-US" sz="2000" b="1" dirty="0">
                <a:latin typeface="Times New Roman"/>
                <a:ea typeface="Microsoft YaHei"/>
                <a:cs typeface="Times New Roman"/>
              </a:rPr>
              <a:t>	</a:t>
            </a:r>
            <a:r>
              <a:rPr lang="en-US" sz="2000" dirty="0">
                <a:latin typeface="Times New Roman"/>
                <a:ea typeface="Microsoft YaHei"/>
                <a:cs typeface="Times New Roman"/>
              </a:rPr>
              <a:t>Enables users to enroll in a selected course and initiates the learning path.</a:t>
            </a:r>
          </a:p>
        </p:txBody>
      </p:sp>
    </p:spTree>
    <p:extLst>
      <p:ext uri="{BB962C8B-B14F-4D97-AF65-F5344CB8AC3E}">
        <p14:creationId xmlns:p14="http://schemas.microsoft.com/office/powerpoint/2010/main" val="1207885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BBB88-965F-08C1-8F14-8B6FCE5902FA}"/>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C8BF27-9CA9-1341-73E7-C66CEF8DB24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4842" y="2309493"/>
            <a:ext cx="5920033" cy="3750690"/>
          </a:xfrm>
          <a:prstGeom prst="rect">
            <a:avLst/>
          </a:prstGeom>
          <a:ln>
            <a:solidFill>
              <a:schemeClr val="tx1"/>
            </a:solidFill>
          </a:ln>
        </p:spPr>
      </p:pic>
      <p:pic>
        <p:nvPicPr>
          <p:cNvPr id="6" name="Content Placeholder 5">
            <a:extLst>
              <a:ext uri="{FF2B5EF4-FFF2-40B4-BE49-F238E27FC236}">
                <a16:creationId xmlns:a16="http://schemas.microsoft.com/office/drawing/2014/main" id="{58CE48E2-7D0B-A3A7-8CA5-F172DC0E910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5999" y="2309492"/>
            <a:ext cx="5847761" cy="3750689"/>
          </a:xfrm>
          <a:prstGeom prst="rect">
            <a:avLst/>
          </a:prstGeom>
          <a:ln>
            <a:solidFill>
              <a:schemeClr val="tx1"/>
            </a:solidFill>
          </a:ln>
        </p:spPr>
      </p:pic>
      <p:sp>
        <p:nvSpPr>
          <p:cNvPr id="2" name="TextBox 1">
            <a:extLst>
              <a:ext uri="{FF2B5EF4-FFF2-40B4-BE49-F238E27FC236}">
                <a16:creationId xmlns:a16="http://schemas.microsoft.com/office/drawing/2014/main" id="{C6BAC2AB-0BF5-B799-F2F4-998BE5D6ED23}"/>
              </a:ext>
            </a:extLst>
          </p:cNvPr>
          <p:cNvSpPr txBox="1"/>
          <p:nvPr/>
        </p:nvSpPr>
        <p:spPr>
          <a:xfrm>
            <a:off x="188536" y="531777"/>
            <a:ext cx="11484545" cy="960328"/>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9. Teacher Dashboard and Admin Dashboard:</a:t>
            </a:r>
          </a:p>
          <a:p>
            <a:pPr algn="just">
              <a:lnSpc>
                <a:spcPct val="150000"/>
              </a:lnSpc>
            </a:pPr>
            <a:r>
              <a:rPr lang="en-US" sz="2000" b="1" dirty="0">
                <a:latin typeface="Times New Roman"/>
                <a:ea typeface="Microsoft YaHei"/>
                <a:cs typeface="Times New Roman"/>
              </a:rPr>
              <a:t>	</a:t>
            </a:r>
            <a:r>
              <a:rPr lang="en-US" sz="2000" dirty="0">
                <a:latin typeface="Times New Roman"/>
                <a:ea typeface="Microsoft YaHei"/>
                <a:cs typeface="Times New Roman"/>
              </a:rPr>
              <a:t>Teachers manage course content and student progress; admins oversee the whole system.</a:t>
            </a:r>
          </a:p>
        </p:txBody>
      </p:sp>
    </p:spTree>
    <p:extLst>
      <p:ext uri="{BB962C8B-B14F-4D97-AF65-F5344CB8AC3E}">
        <p14:creationId xmlns:p14="http://schemas.microsoft.com/office/powerpoint/2010/main" val="1262110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D80F9-3F52-A074-C020-A3FF4899CC5B}"/>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F9148E-8C11-56C9-1B54-AAAF2022FDC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4842" y="2309493"/>
            <a:ext cx="5920033" cy="3750690"/>
          </a:xfrm>
          <a:prstGeom prst="rect">
            <a:avLst/>
          </a:prstGeom>
          <a:ln>
            <a:solidFill>
              <a:schemeClr val="tx1"/>
            </a:solidFill>
          </a:ln>
        </p:spPr>
      </p:pic>
      <p:pic>
        <p:nvPicPr>
          <p:cNvPr id="6" name="Content Placeholder 5">
            <a:extLst>
              <a:ext uri="{FF2B5EF4-FFF2-40B4-BE49-F238E27FC236}">
                <a16:creationId xmlns:a16="http://schemas.microsoft.com/office/drawing/2014/main" id="{4E6DF2FA-BB47-2DE7-C9D4-0E9D2AF94C7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5999" y="2309492"/>
            <a:ext cx="5847761" cy="3750689"/>
          </a:xfrm>
          <a:prstGeom prst="rect">
            <a:avLst/>
          </a:prstGeom>
          <a:ln>
            <a:solidFill>
              <a:schemeClr val="tx1"/>
            </a:solidFill>
          </a:ln>
        </p:spPr>
      </p:pic>
      <p:sp>
        <p:nvSpPr>
          <p:cNvPr id="2" name="TextBox 1">
            <a:extLst>
              <a:ext uri="{FF2B5EF4-FFF2-40B4-BE49-F238E27FC236}">
                <a16:creationId xmlns:a16="http://schemas.microsoft.com/office/drawing/2014/main" id="{D7B99414-1350-3F45-9AD9-A87EF064F7EE}"/>
              </a:ext>
            </a:extLst>
          </p:cNvPr>
          <p:cNvSpPr txBox="1"/>
          <p:nvPr/>
        </p:nvSpPr>
        <p:spPr>
          <a:xfrm>
            <a:off x="188536" y="531777"/>
            <a:ext cx="11484545" cy="960328"/>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10. Course Management Module:</a:t>
            </a:r>
          </a:p>
          <a:p>
            <a:pPr algn="just">
              <a:lnSpc>
                <a:spcPct val="150000"/>
              </a:lnSpc>
            </a:pPr>
            <a:r>
              <a:rPr lang="en-US" sz="2000" dirty="0">
                <a:latin typeface="Times New Roman"/>
                <a:ea typeface="Microsoft YaHei"/>
                <a:cs typeface="Times New Roman"/>
              </a:rPr>
              <a:t>Teachers can create, edit, publish, or remove course content and materials.</a:t>
            </a:r>
          </a:p>
        </p:txBody>
      </p:sp>
    </p:spTree>
    <p:extLst>
      <p:ext uri="{BB962C8B-B14F-4D97-AF65-F5344CB8AC3E}">
        <p14:creationId xmlns:p14="http://schemas.microsoft.com/office/powerpoint/2010/main" val="38159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4BB30-D387-E306-5B22-4332F1DF8372}"/>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0F04AC-3A6E-38A6-5A37-3F8D23572F3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84842" y="2309493"/>
            <a:ext cx="6532774" cy="4138898"/>
          </a:xfrm>
          <a:prstGeom prst="rect">
            <a:avLst/>
          </a:prstGeom>
          <a:ln>
            <a:solidFill>
              <a:schemeClr val="tx1"/>
            </a:solidFill>
          </a:ln>
        </p:spPr>
      </p:pic>
      <p:pic>
        <p:nvPicPr>
          <p:cNvPr id="6" name="Content Placeholder 5">
            <a:extLst>
              <a:ext uri="{FF2B5EF4-FFF2-40B4-BE49-F238E27FC236}">
                <a16:creationId xmlns:a16="http://schemas.microsoft.com/office/drawing/2014/main" id="{CD68FF01-6217-1D38-4F7E-C40BC45FE5F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938128" y="367645"/>
            <a:ext cx="5005632" cy="6391373"/>
          </a:xfrm>
          <a:prstGeom prst="rect">
            <a:avLst/>
          </a:prstGeom>
          <a:ln>
            <a:solidFill>
              <a:schemeClr val="tx1"/>
            </a:solidFill>
          </a:ln>
        </p:spPr>
      </p:pic>
      <p:sp>
        <p:nvSpPr>
          <p:cNvPr id="2" name="TextBox 1">
            <a:extLst>
              <a:ext uri="{FF2B5EF4-FFF2-40B4-BE49-F238E27FC236}">
                <a16:creationId xmlns:a16="http://schemas.microsoft.com/office/drawing/2014/main" id="{BBB9E352-E230-DA06-EE96-69B2F419D950}"/>
              </a:ext>
            </a:extLst>
          </p:cNvPr>
          <p:cNvSpPr txBox="1"/>
          <p:nvPr/>
        </p:nvSpPr>
        <p:spPr>
          <a:xfrm>
            <a:off x="188536" y="300945"/>
            <a:ext cx="6344239" cy="1421992"/>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11. Chat with Instructors Module:</a:t>
            </a:r>
          </a:p>
          <a:p>
            <a:pPr algn="just">
              <a:lnSpc>
                <a:spcPct val="150000"/>
              </a:lnSpc>
            </a:pPr>
            <a:r>
              <a:rPr lang="en-US" sz="2000" b="1" dirty="0">
                <a:latin typeface="Times New Roman"/>
                <a:ea typeface="Microsoft YaHei"/>
                <a:cs typeface="Times New Roman"/>
              </a:rPr>
              <a:t>	</a:t>
            </a:r>
            <a:r>
              <a:rPr lang="en-US" sz="2000" dirty="0">
                <a:latin typeface="Times New Roman"/>
                <a:ea typeface="Microsoft YaHei"/>
                <a:cs typeface="Times New Roman"/>
              </a:rPr>
              <a:t>Allows real-time messaging or doubt clarification between students and instructors</a:t>
            </a:r>
            <a:r>
              <a:rPr lang="en-US" sz="2000" b="1" dirty="0">
                <a:latin typeface="Times New Roman"/>
                <a:ea typeface="Microsoft YaHei"/>
                <a:cs typeface="Times New Roman"/>
              </a:rPr>
              <a:t>.</a:t>
            </a:r>
            <a:endParaRPr lang="en-US" sz="2000" dirty="0">
              <a:latin typeface="Times New Roman"/>
              <a:ea typeface="Microsoft YaHei"/>
              <a:cs typeface="Times New Roman"/>
            </a:endParaRPr>
          </a:p>
        </p:txBody>
      </p:sp>
    </p:spTree>
    <p:extLst>
      <p:ext uri="{BB962C8B-B14F-4D97-AF65-F5344CB8AC3E}">
        <p14:creationId xmlns:p14="http://schemas.microsoft.com/office/powerpoint/2010/main" val="3313644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F733-2BEB-3264-927A-B25C7B48EFB6}"/>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A4E879-8116-1B01-852E-48D085A2399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94269" y="2535737"/>
            <a:ext cx="5920033" cy="3750690"/>
          </a:xfrm>
          <a:prstGeom prst="rect">
            <a:avLst/>
          </a:prstGeom>
          <a:ln>
            <a:solidFill>
              <a:schemeClr val="tx1"/>
            </a:solidFill>
          </a:ln>
        </p:spPr>
      </p:pic>
      <p:pic>
        <p:nvPicPr>
          <p:cNvPr id="6" name="Content Placeholder 5">
            <a:extLst>
              <a:ext uri="{FF2B5EF4-FFF2-40B4-BE49-F238E27FC236}">
                <a16:creationId xmlns:a16="http://schemas.microsoft.com/office/drawing/2014/main" id="{3EE2DFB9-FC8E-82A5-CED9-B0EA6026C13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6096000" y="2535737"/>
            <a:ext cx="5847761" cy="3750689"/>
          </a:xfrm>
          <a:prstGeom prst="rect">
            <a:avLst/>
          </a:prstGeom>
          <a:ln>
            <a:solidFill>
              <a:schemeClr val="tx1"/>
            </a:solidFill>
          </a:ln>
        </p:spPr>
      </p:pic>
      <p:sp>
        <p:nvSpPr>
          <p:cNvPr id="2" name="TextBox 1">
            <a:extLst>
              <a:ext uri="{FF2B5EF4-FFF2-40B4-BE49-F238E27FC236}">
                <a16:creationId xmlns:a16="http://schemas.microsoft.com/office/drawing/2014/main" id="{94BEFAB7-A1C9-8E95-1E6C-6A78F4299499}"/>
              </a:ext>
            </a:extLst>
          </p:cNvPr>
          <p:cNvSpPr txBox="1"/>
          <p:nvPr/>
        </p:nvSpPr>
        <p:spPr>
          <a:xfrm>
            <a:off x="188536" y="168660"/>
            <a:ext cx="11484545" cy="2139047"/>
          </a:xfrm>
          <a:prstGeom prst="rect">
            <a:avLst/>
          </a:prstGeom>
          <a:noFill/>
        </p:spPr>
        <p:txBody>
          <a:bodyPr wrap="square" lIns="91440" tIns="45720" rIns="91440" bIns="45720" rtlCol="0" anchor="ctr">
            <a:spAutoFit/>
          </a:bodyPr>
          <a:lstStyle/>
          <a:p>
            <a:pPr algn="just">
              <a:spcBef>
                <a:spcPts val="600"/>
              </a:spcBef>
            </a:pPr>
            <a:r>
              <a:rPr lang="en-US" b="1" dirty="0">
                <a:latin typeface="Times New Roman"/>
                <a:ea typeface="Microsoft YaHei"/>
                <a:cs typeface="Times New Roman"/>
              </a:rPr>
              <a:t>12. Course Learning Progress Module:</a:t>
            </a:r>
          </a:p>
          <a:p>
            <a:pPr algn="just">
              <a:spcBef>
                <a:spcPts val="600"/>
              </a:spcBef>
            </a:pPr>
            <a:r>
              <a:rPr lang="en-US" b="1" dirty="0">
                <a:latin typeface="Times New Roman"/>
                <a:ea typeface="Microsoft YaHei"/>
                <a:cs typeface="Times New Roman"/>
              </a:rPr>
              <a:t>	</a:t>
            </a:r>
            <a:r>
              <a:rPr lang="en-US" dirty="0">
                <a:latin typeface="Times New Roman"/>
                <a:ea typeface="Microsoft YaHei"/>
                <a:cs typeface="Times New Roman"/>
              </a:rPr>
              <a:t>Tracks which videos, quizzes, or topics are completed and shows progress visually.</a:t>
            </a:r>
          </a:p>
          <a:p>
            <a:pPr algn="just">
              <a:spcBef>
                <a:spcPts val="600"/>
              </a:spcBef>
            </a:pPr>
            <a:r>
              <a:rPr lang="en-US" b="1" dirty="0">
                <a:latin typeface="Times New Roman"/>
                <a:ea typeface="Microsoft YaHei"/>
                <a:cs typeface="Times New Roman"/>
              </a:rPr>
              <a:t>13. Attendance Tracking Module:</a:t>
            </a:r>
          </a:p>
          <a:p>
            <a:pPr algn="just">
              <a:spcBef>
                <a:spcPts val="600"/>
              </a:spcBef>
            </a:pPr>
            <a:r>
              <a:rPr lang="en-US" b="1" dirty="0">
                <a:latin typeface="Times New Roman"/>
                <a:ea typeface="Microsoft YaHei"/>
                <a:cs typeface="Times New Roman"/>
              </a:rPr>
              <a:t>	</a:t>
            </a:r>
            <a:r>
              <a:rPr lang="en-US" dirty="0">
                <a:latin typeface="Times New Roman"/>
                <a:ea typeface="Microsoft YaHei"/>
                <a:cs typeface="Times New Roman"/>
              </a:rPr>
              <a:t>Automatically marks attendance based on course activity like video completion and quiz participation.</a:t>
            </a:r>
          </a:p>
          <a:p>
            <a:pPr algn="just">
              <a:spcBef>
                <a:spcPts val="600"/>
              </a:spcBef>
            </a:pPr>
            <a:r>
              <a:rPr lang="en-US" b="1" dirty="0">
                <a:latin typeface="Times New Roman"/>
                <a:ea typeface="Microsoft YaHei"/>
                <a:cs typeface="Times New Roman"/>
              </a:rPr>
              <a:t>14. AI Tutor Module:</a:t>
            </a:r>
          </a:p>
          <a:p>
            <a:pPr algn="just">
              <a:spcBef>
                <a:spcPts val="600"/>
              </a:spcBef>
            </a:pPr>
            <a:r>
              <a:rPr lang="en-US" b="1" dirty="0">
                <a:latin typeface="Times New Roman"/>
                <a:ea typeface="Microsoft YaHei"/>
                <a:cs typeface="Times New Roman"/>
              </a:rPr>
              <a:t>	</a:t>
            </a:r>
            <a:r>
              <a:rPr lang="en-US" dirty="0">
                <a:latin typeface="Times New Roman"/>
                <a:ea typeface="Microsoft YaHei"/>
                <a:cs typeface="Times New Roman"/>
              </a:rPr>
              <a:t>Provides 24/7 assistance by answering questions using Gemini API.</a:t>
            </a:r>
          </a:p>
        </p:txBody>
      </p:sp>
    </p:spTree>
    <p:extLst>
      <p:ext uri="{BB962C8B-B14F-4D97-AF65-F5344CB8AC3E}">
        <p14:creationId xmlns:p14="http://schemas.microsoft.com/office/powerpoint/2010/main" val="168786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91504-9995-34DC-7EC0-59C5A0555A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E817B17-B5A6-969F-B026-D5A1B70E3199}"/>
              </a:ext>
            </a:extLst>
          </p:cNvPr>
          <p:cNvSpPr txBox="1"/>
          <p:nvPr/>
        </p:nvSpPr>
        <p:spPr>
          <a:xfrm>
            <a:off x="171482" y="4961"/>
            <a:ext cx="10981765" cy="646331"/>
          </a:xfrm>
          <a:prstGeom prst="rect">
            <a:avLst/>
          </a:prstGeom>
          <a:noFill/>
        </p:spPr>
        <p:txBody>
          <a:bodyPr wrap="square" lIns="91440" tIns="45720" rIns="91440" bIns="45720" rtlCol="0" anchor="t">
            <a:spAutoFit/>
          </a:bodyPr>
          <a:lstStyle/>
          <a:p>
            <a:r>
              <a:rPr lang="en-US" sz="3600" b="1" dirty="0">
                <a:latin typeface="Times New Roman"/>
                <a:ea typeface="HP Simplified Hans"/>
                <a:cs typeface="Times New Roman"/>
              </a:rPr>
              <a:t>Abstract</a:t>
            </a:r>
            <a:endParaRPr lang="en-US" dirty="0"/>
          </a:p>
        </p:txBody>
      </p:sp>
      <p:sp>
        <p:nvSpPr>
          <p:cNvPr id="6" name="TextBox 5">
            <a:extLst>
              <a:ext uri="{FF2B5EF4-FFF2-40B4-BE49-F238E27FC236}">
                <a16:creationId xmlns:a16="http://schemas.microsoft.com/office/drawing/2014/main" id="{ED61A7DF-EC88-1426-DC30-449BD4C176B0}"/>
              </a:ext>
            </a:extLst>
          </p:cNvPr>
          <p:cNvSpPr txBox="1"/>
          <p:nvPr/>
        </p:nvSpPr>
        <p:spPr>
          <a:xfrm>
            <a:off x="605117" y="1102177"/>
            <a:ext cx="10981765" cy="4653646"/>
          </a:xfrm>
          <a:prstGeom prst="rect">
            <a:avLst/>
          </a:prstGeom>
          <a:noFill/>
        </p:spPr>
        <p:txBody>
          <a:bodyPr wrap="square" lIns="91440" tIns="45720" rIns="91440" bIns="45720" rtlCol="0" anchor="t">
            <a:spAutoFit/>
          </a:bodyPr>
          <a:lstStyle/>
          <a:p>
            <a:pPr algn="just">
              <a:lnSpc>
                <a:spcPct val="150000"/>
              </a:lnSpc>
            </a:pPr>
            <a:r>
              <a:rPr lang="en-US" sz="2000" dirty="0">
                <a:latin typeface="Times New Roman"/>
                <a:ea typeface="HP Simplified Hans"/>
                <a:cs typeface="Times New Roman"/>
              </a:rPr>
              <a:t>This project aims to design and develop a comprehensive Learning Management System (LMS) that offers a seamless digital learning experience by integrating core features such as user authentication, course enrolment, attendance tracking, personalized learning pathways, assessments, evaluations, and certification management — all within a unified and intuitive dashboard.</a:t>
            </a:r>
          </a:p>
          <a:p>
            <a:pPr algn="just">
              <a:lnSpc>
                <a:spcPct val="150000"/>
              </a:lnSpc>
            </a:pPr>
            <a:endParaRPr lang="en-US" sz="2000" dirty="0">
              <a:latin typeface="Times New Roman"/>
              <a:ea typeface="HP Simplified Hans" panose="020B0500000000000000" pitchFamily="34" charset="-122"/>
              <a:cs typeface="Times New Roman"/>
            </a:endParaRPr>
          </a:p>
          <a:p>
            <a:pPr algn="just">
              <a:lnSpc>
                <a:spcPct val="150000"/>
              </a:lnSpc>
            </a:pPr>
            <a:r>
              <a:rPr lang="en-US" sz="2000" dirty="0">
                <a:latin typeface="Times New Roman"/>
                <a:ea typeface="HP Simplified Hans"/>
                <a:cs typeface="Times New Roman"/>
              </a:rPr>
              <a:t>To enhance engagement and learning efficiency, the system incorporates AI-powered features like:</a:t>
            </a:r>
          </a:p>
          <a:p>
            <a:pPr algn="just">
              <a:lnSpc>
                <a:spcPct val="150000"/>
              </a:lnSpc>
            </a:pPr>
            <a:endParaRPr lang="en-US" sz="2000" dirty="0">
              <a:latin typeface="Times New Roman"/>
              <a:ea typeface="HP Simplified Hans" panose="020B0500000000000000" pitchFamily="34" charset="-122"/>
              <a:cs typeface="Times New Roman"/>
            </a:endParaRPr>
          </a:p>
          <a:p>
            <a:pPr marL="800100" lvl="1" indent="-342900" algn="just">
              <a:lnSpc>
                <a:spcPct val="150000"/>
              </a:lnSpc>
              <a:buFont typeface="Wingdings" panose="05000000000000000000" pitchFamily="2" charset="2"/>
              <a:buChar char="§"/>
            </a:pPr>
            <a:r>
              <a:rPr lang="en-US" sz="2000" dirty="0">
                <a:latin typeface="Times New Roman"/>
                <a:ea typeface="HP Simplified Hans"/>
                <a:cs typeface="Times New Roman"/>
              </a:rPr>
              <a:t>An AI Tutor that assists students with step-by-step solutions to their doubts.</a:t>
            </a:r>
          </a:p>
          <a:p>
            <a:pPr marL="800100" lvl="1" indent="-342900" algn="just">
              <a:lnSpc>
                <a:spcPct val="150000"/>
              </a:lnSpc>
              <a:buFont typeface="Wingdings" panose="05000000000000000000" pitchFamily="2" charset="2"/>
              <a:buChar char="§"/>
            </a:pPr>
            <a:r>
              <a:rPr lang="en-US" sz="2000" dirty="0">
                <a:latin typeface="Times New Roman"/>
                <a:ea typeface="HP Simplified Hans"/>
                <a:cs typeface="Times New Roman"/>
              </a:rPr>
              <a:t>Smart Progress Analysis to provide personalized feedback and learning predictions.</a:t>
            </a:r>
          </a:p>
          <a:p>
            <a:pPr marL="800100" lvl="1" indent="-342900" algn="just">
              <a:lnSpc>
                <a:spcPct val="150000"/>
              </a:lnSpc>
              <a:buFont typeface="Wingdings" panose="05000000000000000000" pitchFamily="2" charset="2"/>
              <a:buChar char="§"/>
            </a:pPr>
            <a:r>
              <a:rPr lang="en-US" sz="2000" dirty="0">
                <a:latin typeface="Times New Roman"/>
                <a:ea typeface="HP Simplified Hans"/>
                <a:cs typeface="Times New Roman"/>
              </a:rPr>
              <a:t>Code Assist tools to help learners debug and understand programming assignments.</a:t>
            </a:r>
          </a:p>
        </p:txBody>
      </p:sp>
      <p:cxnSp>
        <p:nvCxnSpPr>
          <p:cNvPr id="2" name="Straight Connector 1">
            <a:extLst>
              <a:ext uri="{FF2B5EF4-FFF2-40B4-BE49-F238E27FC236}">
                <a16:creationId xmlns:a16="http://schemas.microsoft.com/office/drawing/2014/main" id="{555DDE23-4070-CC90-86F3-AC65D1BD11A0}"/>
              </a:ext>
            </a:extLst>
          </p:cNvPr>
          <p:cNvCxnSpPr>
            <a:cxnSpLocks/>
          </p:cNvCxnSpPr>
          <p:nvPr/>
        </p:nvCxnSpPr>
        <p:spPr>
          <a:xfrm flipH="1">
            <a:off x="0" y="763723"/>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797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EBA94-A596-8E9E-454F-42A43DE3CD62}"/>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E9B43DF-07E5-CEAD-B61B-8E6E4797E84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120191" y="1994205"/>
            <a:ext cx="7271414" cy="4612733"/>
          </a:xfrm>
          <a:prstGeom prst="rect">
            <a:avLst/>
          </a:prstGeom>
          <a:ln>
            <a:solidFill>
              <a:schemeClr val="tx1"/>
            </a:solidFill>
          </a:ln>
        </p:spPr>
      </p:pic>
      <p:sp>
        <p:nvSpPr>
          <p:cNvPr id="4" name="TextBox 3">
            <a:extLst>
              <a:ext uri="{FF2B5EF4-FFF2-40B4-BE49-F238E27FC236}">
                <a16:creationId xmlns:a16="http://schemas.microsoft.com/office/drawing/2014/main" id="{A18940AE-6967-0A5D-FC50-15BA507D09D4}"/>
              </a:ext>
            </a:extLst>
          </p:cNvPr>
          <p:cNvSpPr txBox="1"/>
          <p:nvPr/>
        </p:nvSpPr>
        <p:spPr>
          <a:xfrm>
            <a:off x="188535" y="105743"/>
            <a:ext cx="11484545" cy="960328"/>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15. Certification and Smart Feedback Module:</a:t>
            </a:r>
          </a:p>
          <a:p>
            <a:pPr algn="just">
              <a:lnSpc>
                <a:spcPct val="150000"/>
              </a:lnSpc>
            </a:pPr>
            <a:r>
              <a:rPr lang="en-US" sz="2000" b="1" dirty="0">
                <a:latin typeface="Times New Roman"/>
                <a:ea typeface="Microsoft YaHei"/>
                <a:cs typeface="Times New Roman"/>
              </a:rPr>
              <a:t>	</a:t>
            </a:r>
            <a:r>
              <a:rPr lang="en-US" sz="2000" dirty="0">
                <a:latin typeface="Times New Roman"/>
                <a:ea typeface="Microsoft YaHei"/>
                <a:cs typeface="Times New Roman"/>
              </a:rPr>
              <a:t>Awards certificates upon course completion and gives smart learning feedback.</a:t>
            </a:r>
          </a:p>
        </p:txBody>
      </p:sp>
      <p:pic>
        <p:nvPicPr>
          <p:cNvPr id="3" name="Picture 2">
            <a:extLst>
              <a:ext uri="{FF2B5EF4-FFF2-40B4-BE49-F238E27FC236}">
                <a16:creationId xmlns:a16="http://schemas.microsoft.com/office/drawing/2014/main" id="{427B2DF4-CEA0-0C6D-5B90-0B9C8C6B3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7323" y="2122979"/>
            <a:ext cx="5114486" cy="4355183"/>
          </a:xfrm>
          <a:prstGeom prst="rect">
            <a:avLst/>
          </a:prstGeom>
          <a:ln>
            <a:solidFill>
              <a:schemeClr val="tx1"/>
            </a:solidFill>
          </a:ln>
        </p:spPr>
      </p:pic>
      <p:sp>
        <p:nvSpPr>
          <p:cNvPr id="6" name="TextBox 5">
            <a:extLst>
              <a:ext uri="{FF2B5EF4-FFF2-40B4-BE49-F238E27FC236}">
                <a16:creationId xmlns:a16="http://schemas.microsoft.com/office/drawing/2014/main" id="{45D23DE6-B9E4-9EAC-6744-7E17F4851B4F}"/>
              </a:ext>
            </a:extLst>
          </p:cNvPr>
          <p:cNvSpPr txBox="1"/>
          <p:nvPr/>
        </p:nvSpPr>
        <p:spPr>
          <a:xfrm>
            <a:off x="188535" y="985587"/>
            <a:ext cx="11484545" cy="960328"/>
          </a:xfrm>
          <a:prstGeom prst="rect">
            <a:avLst/>
          </a:prstGeom>
          <a:noFill/>
        </p:spPr>
        <p:txBody>
          <a:bodyPr wrap="square" lIns="91440" tIns="45720" rIns="91440" bIns="45720" rtlCol="0" anchor="ctr">
            <a:spAutoFit/>
          </a:bodyPr>
          <a:lstStyle/>
          <a:p>
            <a:pPr algn="just">
              <a:lnSpc>
                <a:spcPct val="150000"/>
              </a:lnSpc>
            </a:pPr>
            <a:r>
              <a:rPr lang="en-US" sz="2000" b="1" dirty="0">
                <a:latin typeface="Times New Roman"/>
                <a:ea typeface="Microsoft YaHei"/>
                <a:cs typeface="Times New Roman"/>
              </a:rPr>
              <a:t>16. Course Discussion Module:</a:t>
            </a:r>
          </a:p>
          <a:p>
            <a:pPr algn="just">
              <a:lnSpc>
                <a:spcPct val="150000"/>
              </a:lnSpc>
            </a:pPr>
            <a:r>
              <a:rPr lang="en-US" sz="2000" b="1" dirty="0">
                <a:latin typeface="Times New Roman"/>
                <a:ea typeface="Microsoft YaHei"/>
                <a:cs typeface="Times New Roman"/>
              </a:rPr>
              <a:t>	</a:t>
            </a:r>
            <a:r>
              <a:rPr lang="en-US" sz="2000" dirty="0">
                <a:latin typeface="Times New Roman"/>
                <a:ea typeface="Microsoft YaHei"/>
                <a:cs typeface="Times New Roman"/>
              </a:rPr>
              <a:t>Facilitate communication between students and instructors for every course topic or lesson.</a:t>
            </a:r>
          </a:p>
        </p:txBody>
      </p:sp>
    </p:spTree>
    <p:extLst>
      <p:ext uri="{BB962C8B-B14F-4D97-AF65-F5344CB8AC3E}">
        <p14:creationId xmlns:p14="http://schemas.microsoft.com/office/powerpoint/2010/main" val="2773092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356A3-2DDB-84A3-D97B-939BE7ACB97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4F9F768-A378-58F5-2E21-6A96D122F2EC}"/>
              </a:ext>
            </a:extLst>
          </p:cNvPr>
          <p:cNvSpPr txBox="1"/>
          <p:nvPr/>
        </p:nvSpPr>
        <p:spPr>
          <a:xfrm>
            <a:off x="0" y="113191"/>
            <a:ext cx="8248454" cy="1261884"/>
          </a:xfrm>
          <a:prstGeom prst="rect">
            <a:avLst/>
          </a:prstGeom>
          <a:noFill/>
        </p:spPr>
        <p:txBody>
          <a:bodyPr wrap="square" lIns="91440" tIns="45720" rIns="91440" bIns="45720" rtlCol="0" anchor="t">
            <a:spAutoFit/>
          </a:bodyPr>
          <a:lstStyle/>
          <a:p>
            <a:pPr algn="ctr"/>
            <a:r>
              <a:rPr lang="en-US" sz="3600" b="1" dirty="0">
                <a:latin typeface="Times New Roman"/>
                <a:ea typeface="+mn-lt"/>
                <a:cs typeface="+mn-lt"/>
              </a:rPr>
              <a:t>Sample Coding: Frontend code overview</a:t>
            </a:r>
            <a:endParaRPr lang="en-US" sz="3600" dirty="0">
              <a:latin typeface="Times New Roman"/>
            </a:endParaRPr>
          </a:p>
          <a:p>
            <a:pPr algn="ctr"/>
            <a:endParaRPr lang="en-US" sz="4000" b="1" dirty="0">
              <a:latin typeface="Times New Roman"/>
              <a:ea typeface="HP Simplified Hans"/>
              <a:cs typeface="Times New Roman"/>
            </a:endParaRPr>
          </a:p>
        </p:txBody>
      </p:sp>
      <p:cxnSp>
        <p:nvCxnSpPr>
          <p:cNvPr id="7" name="Straight Connector 6">
            <a:extLst>
              <a:ext uri="{FF2B5EF4-FFF2-40B4-BE49-F238E27FC236}">
                <a16:creationId xmlns:a16="http://schemas.microsoft.com/office/drawing/2014/main" id="{425136CE-039F-C83E-AE57-B727B0A4805F}"/>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B082FCC-61AB-35A1-1B29-E86CA787E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97" y="1266678"/>
            <a:ext cx="6144962" cy="2838705"/>
          </a:xfrm>
          <a:prstGeom prst="rect">
            <a:avLst/>
          </a:prstGeom>
        </p:spPr>
      </p:pic>
      <p:pic>
        <p:nvPicPr>
          <p:cNvPr id="9" name="Picture 8">
            <a:extLst>
              <a:ext uri="{FF2B5EF4-FFF2-40B4-BE49-F238E27FC236}">
                <a16:creationId xmlns:a16="http://schemas.microsoft.com/office/drawing/2014/main" id="{BAA966E3-0773-E73C-B630-006E6688E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741" y="4413297"/>
            <a:ext cx="5382376" cy="2057687"/>
          </a:xfrm>
          <a:prstGeom prst="rect">
            <a:avLst/>
          </a:prstGeom>
        </p:spPr>
      </p:pic>
      <p:pic>
        <p:nvPicPr>
          <p:cNvPr id="11" name="Picture 10">
            <a:extLst>
              <a:ext uri="{FF2B5EF4-FFF2-40B4-BE49-F238E27FC236}">
                <a16:creationId xmlns:a16="http://schemas.microsoft.com/office/drawing/2014/main" id="{70E872AB-8DA0-ED75-E6B1-9B3D6ABAB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325" y="1292518"/>
            <a:ext cx="5544324" cy="5391902"/>
          </a:xfrm>
          <a:prstGeom prst="rect">
            <a:avLst/>
          </a:prstGeom>
        </p:spPr>
      </p:pic>
      <p:sp>
        <p:nvSpPr>
          <p:cNvPr id="12" name="TextBox 11">
            <a:extLst>
              <a:ext uri="{FF2B5EF4-FFF2-40B4-BE49-F238E27FC236}">
                <a16:creationId xmlns:a16="http://schemas.microsoft.com/office/drawing/2014/main" id="{CA6B4A8F-88E7-3977-2999-8A5AD80E0578}"/>
              </a:ext>
            </a:extLst>
          </p:cNvPr>
          <p:cNvSpPr txBox="1"/>
          <p:nvPr/>
        </p:nvSpPr>
        <p:spPr>
          <a:xfrm>
            <a:off x="167375" y="889844"/>
            <a:ext cx="1070226" cy="376834"/>
          </a:xfrm>
          <a:prstGeom prst="rect">
            <a:avLst/>
          </a:prstGeom>
          <a:noFill/>
        </p:spPr>
        <p:txBody>
          <a:bodyPr wrap="square" lIns="91440" tIns="45720" rIns="91440" bIns="45720" rtlCol="0" anchor="ctr">
            <a:spAutoFit/>
          </a:bodyPr>
          <a:lstStyle/>
          <a:p>
            <a:pPr algn="just">
              <a:lnSpc>
                <a:spcPct val="150000"/>
              </a:lnSpc>
            </a:pPr>
            <a:r>
              <a:rPr lang="en-US" sz="1400" b="1" dirty="0" err="1">
                <a:latin typeface="Times New Roman"/>
                <a:ea typeface="Calibri"/>
                <a:cs typeface="Calibri"/>
              </a:rPr>
              <a:t>SignUp.jsx</a:t>
            </a:r>
            <a:endParaRPr lang="en-US" sz="1400" b="1" dirty="0">
              <a:latin typeface="Times New Roman"/>
              <a:ea typeface="Calibri"/>
              <a:cs typeface="Calibri"/>
            </a:endParaRPr>
          </a:p>
        </p:txBody>
      </p:sp>
      <p:sp>
        <p:nvSpPr>
          <p:cNvPr id="13" name="TextBox 12">
            <a:extLst>
              <a:ext uri="{FF2B5EF4-FFF2-40B4-BE49-F238E27FC236}">
                <a16:creationId xmlns:a16="http://schemas.microsoft.com/office/drawing/2014/main" id="{35B6C0E7-91BF-4E5E-D224-E8893DC4DA2C}"/>
              </a:ext>
            </a:extLst>
          </p:cNvPr>
          <p:cNvSpPr txBox="1"/>
          <p:nvPr/>
        </p:nvSpPr>
        <p:spPr>
          <a:xfrm>
            <a:off x="167375" y="4036463"/>
            <a:ext cx="1070226" cy="376834"/>
          </a:xfrm>
          <a:prstGeom prst="rect">
            <a:avLst/>
          </a:prstGeom>
          <a:noFill/>
        </p:spPr>
        <p:txBody>
          <a:bodyPr wrap="square" lIns="91440" tIns="45720" rIns="91440" bIns="45720" rtlCol="0" anchor="ctr">
            <a:spAutoFit/>
          </a:bodyPr>
          <a:lstStyle/>
          <a:p>
            <a:pPr algn="just">
              <a:lnSpc>
                <a:spcPct val="150000"/>
              </a:lnSpc>
            </a:pPr>
            <a:r>
              <a:rPr lang="en-US" sz="1400" b="1" dirty="0" err="1">
                <a:latin typeface="Times New Roman"/>
                <a:ea typeface="Calibri"/>
                <a:cs typeface="Calibri"/>
              </a:rPr>
              <a:t>Courses.jsx</a:t>
            </a:r>
            <a:endParaRPr lang="en-US" sz="1400" b="1" dirty="0">
              <a:latin typeface="Times New Roman"/>
              <a:ea typeface="Calibri"/>
              <a:cs typeface="Calibri"/>
            </a:endParaRPr>
          </a:p>
        </p:txBody>
      </p:sp>
      <p:sp>
        <p:nvSpPr>
          <p:cNvPr id="14" name="TextBox 13">
            <a:extLst>
              <a:ext uri="{FF2B5EF4-FFF2-40B4-BE49-F238E27FC236}">
                <a16:creationId xmlns:a16="http://schemas.microsoft.com/office/drawing/2014/main" id="{6E7C8B01-4A7B-5172-501C-D0E2EF9C8E91}"/>
              </a:ext>
            </a:extLst>
          </p:cNvPr>
          <p:cNvSpPr txBox="1"/>
          <p:nvPr/>
        </p:nvSpPr>
        <p:spPr>
          <a:xfrm>
            <a:off x="6519679" y="915684"/>
            <a:ext cx="1070226" cy="376834"/>
          </a:xfrm>
          <a:prstGeom prst="rect">
            <a:avLst/>
          </a:prstGeom>
          <a:noFill/>
        </p:spPr>
        <p:txBody>
          <a:bodyPr wrap="square" lIns="91440" tIns="45720" rIns="91440" bIns="45720" rtlCol="0" anchor="ctr">
            <a:spAutoFit/>
          </a:bodyPr>
          <a:lstStyle/>
          <a:p>
            <a:pPr algn="just">
              <a:lnSpc>
                <a:spcPct val="150000"/>
              </a:lnSpc>
            </a:pPr>
            <a:r>
              <a:rPr lang="en-US" sz="1400" b="1" dirty="0" err="1">
                <a:latin typeface="Times New Roman"/>
                <a:ea typeface="Calibri"/>
                <a:cs typeface="Calibri"/>
              </a:rPr>
              <a:t>Navbar.jsx</a:t>
            </a:r>
            <a:endParaRPr lang="en-US" sz="1400" b="1" dirty="0">
              <a:latin typeface="Times New Roman"/>
              <a:ea typeface="Calibri"/>
              <a:cs typeface="Calibri"/>
            </a:endParaRPr>
          </a:p>
        </p:txBody>
      </p:sp>
    </p:spTree>
    <p:extLst>
      <p:ext uri="{BB962C8B-B14F-4D97-AF65-F5344CB8AC3E}">
        <p14:creationId xmlns:p14="http://schemas.microsoft.com/office/powerpoint/2010/main" val="356663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7911C-CB18-26D0-F1D8-E45B89A8F6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A47A56E-CA64-EF8D-CE7E-F7B4DA764D27}"/>
              </a:ext>
            </a:extLst>
          </p:cNvPr>
          <p:cNvSpPr txBox="1"/>
          <p:nvPr/>
        </p:nvSpPr>
        <p:spPr>
          <a:xfrm>
            <a:off x="-94268" y="96622"/>
            <a:ext cx="8248454" cy="1261884"/>
          </a:xfrm>
          <a:prstGeom prst="rect">
            <a:avLst/>
          </a:prstGeom>
          <a:noFill/>
        </p:spPr>
        <p:txBody>
          <a:bodyPr wrap="square" lIns="91440" tIns="45720" rIns="91440" bIns="45720" rtlCol="0" anchor="t">
            <a:spAutoFit/>
          </a:bodyPr>
          <a:lstStyle/>
          <a:p>
            <a:pPr algn="ctr"/>
            <a:r>
              <a:rPr lang="en-US" sz="3600" b="1" dirty="0">
                <a:latin typeface="Times New Roman"/>
                <a:ea typeface="+mn-lt"/>
                <a:cs typeface="+mn-lt"/>
              </a:rPr>
              <a:t>Sample Coding: Backend code overview</a:t>
            </a:r>
            <a:endParaRPr lang="en-US" sz="3600" dirty="0">
              <a:latin typeface="Times New Roman"/>
            </a:endParaRPr>
          </a:p>
          <a:p>
            <a:pPr algn="ctr"/>
            <a:endParaRPr lang="en-US" sz="4000" b="1" dirty="0">
              <a:latin typeface="Times New Roman"/>
              <a:ea typeface="HP Simplified Hans"/>
              <a:cs typeface="Times New Roman"/>
            </a:endParaRPr>
          </a:p>
        </p:txBody>
      </p:sp>
      <p:cxnSp>
        <p:nvCxnSpPr>
          <p:cNvPr id="7" name="Straight Connector 6">
            <a:extLst>
              <a:ext uri="{FF2B5EF4-FFF2-40B4-BE49-F238E27FC236}">
                <a16:creationId xmlns:a16="http://schemas.microsoft.com/office/drawing/2014/main" id="{FD648A64-B911-3AA3-20DC-96C5366D1549}"/>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FA06B43-BF55-BA1F-4EEF-BB9CB4684BAB}"/>
              </a:ext>
            </a:extLst>
          </p:cNvPr>
          <p:cNvSpPr txBox="1"/>
          <p:nvPr/>
        </p:nvSpPr>
        <p:spPr>
          <a:xfrm>
            <a:off x="10370319" y="2954986"/>
            <a:ext cx="1821681" cy="376834"/>
          </a:xfrm>
          <a:prstGeom prst="rect">
            <a:avLst/>
          </a:prstGeom>
          <a:noFill/>
        </p:spPr>
        <p:txBody>
          <a:bodyPr wrap="square" lIns="91440" tIns="45720" rIns="91440" bIns="45720" rtlCol="0" anchor="ctr">
            <a:spAutoFit/>
          </a:bodyPr>
          <a:lstStyle/>
          <a:p>
            <a:pPr algn="just">
              <a:lnSpc>
                <a:spcPct val="150000"/>
              </a:lnSpc>
            </a:pPr>
            <a:r>
              <a:rPr lang="en-US" sz="1400" b="1" dirty="0">
                <a:latin typeface="Times New Roman"/>
                <a:ea typeface="Calibri"/>
                <a:cs typeface="Calibri"/>
              </a:rPr>
              <a:t>UserRepository.java</a:t>
            </a:r>
          </a:p>
        </p:txBody>
      </p:sp>
      <p:pic>
        <p:nvPicPr>
          <p:cNvPr id="8" name="Picture 7">
            <a:extLst>
              <a:ext uri="{FF2B5EF4-FFF2-40B4-BE49-F238E27FC236}">
                <a16:creationId xmlns:a16="http://schemas.microsoft.com/office/drawing/2014/main" id="{35DB052D-51E8-F5F1-F77F-F9CA0D873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 y="1085523"/>
            <a:ext cx="8106906" cy="2343477"/>
          </a:xfrm>
          <a:prstGeom prst="rect">
            <a:avLst/>
          </a:prstGeom>
        </p:spPr>
      </p:pic>
      <p:pic>
        <p:nvPicPr>
          <p:cNvPr id="15" name="Picture 14">
            <a:extLst>
              <a:ext uri="{FF2B5EF4-FFF2-40B4-BE49-F238E27FC236}">
                <a16:creationId xmlns:a16="http://schemas.microsoft.com/office/drawing/2014/main" id="{4119F4D6-9029-5785-587C-63B20F427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5358" y="3319251"/>
            <a:ext cx="7106642" cy="1333686"/>
          </a:xfrm>
          <a:prstGeom prst="rect">
            <a:avLst/>
          </a:prstGeom>
        </p:spPr>
      </p:pic>
      <p:pic>
        <p:nvPicPr>
          <p:cNvPr id="21" name="Picture 20">
            <a:extLst>
              <a:ext uri="{FF2B5EF4-FFF2-40B4-BE49-F238E27FC236}">
                <a16:creationId xmlns:a16="http://schemas.microsoft.com/office/drawing/2014/main" id="{5F7E8445-CAE4-B8DB-68A1-46D770DE1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7" y="4705441"/>
            <a:ext cx="8011643" cy="2219635"/>
          </a:xfrm>
          <a:prstGeom prst="rect">
            <a:avLst/>
          </a:prstGeom>
        </p:spPr>
      </p:pic>
      <p:sp>
        <p:nvSpPr>
          <p:cNvPr id="22" name="TextBox 21">
            <a:extLst>
              <a:ext uri="{FF2B5EF4-FFF2-40B4-BE49-F238E27FC236}">
                <a16:creationId xmlns:a16="http://schemas.microsoft.com/office/drawing/2014/main" id="{74A577FD-52B0-E793-D3F0-CC45CC178E22}"/>
              </a:ext>
            </a:extLst>
          </p:cNvPr>
          <p:cNvSpPr txBox="1"/>
          <p:nvPr/>
        </p:nvSpPr>
        <p:spPr>
          <a:xfrm>
            <a:off x="0" y="770908"/>
            <a:ext cx="1414757" cy="376834"/>
          </a:xfrm>
          <a:prstGeom prst="rect">
            <a:avLst/>
          </a:prstGeom>
          <a:noFill/>
        </p:spPr>
        <p:txBody>
          <a:bodyPr wrap="square" lIns="91440" tIns="45720" rIns="91440" bIns="45720" rtlCol="0" anchor="ctr">
            <a:spAutoFit/>
          </a:bodyPr>
          <a:lstStyle/>
          <a:p>
            <a:pPr algn="just">
              <a:lnSpc>
                <a:spcPct val="150000"/>
              </a:lnSpc>
            </a:pPr>
            <a:r>
              <a:rPr lang="en-US" sz="1400" b="1" dirty="0">
                <a:latin typeface="Times New Roman"/>
                <a:ea typeface="Calibri"/>
                <a:cs typeface="Calibri"/>
              </a:rPr>
              <a:t>UserEntity.java</a:t>
            </a:r>
          </a:p>
        </p:txBody>
      </p:sp>
      <p:sp>
        <p:nvSpPr>
          <p:cNvPr id="23" name="TextBox 22">
            <a:extLst>
              <a:ext uri="{FF2B5EF4-FFF2-40B4-BE49-F238E27FC236}">
                <a16:creationId xmlns:a16="http://schemas.microsoft.com/office/drawing/2014/main" id="{24831F08-9578-5AA0-75E0-AE074AA34002}"/>
              </a:ext>
            </a:extLst>
          </p:cNvPr>
          <p:cNvSpPr txBox="1"/>
          <p:nvPr/>
        </p:nvSpPr>
        <p:spPr>
          <a:xfrm>
            <a:off x="24136" y="4490772"/>
            <a:ext cx="2153455" cy="376834"/>
          </a:xfrm>
          <a:prstGeom prst="rect">
            <a:avLst/>
          </a:prstGeom>
          <a:noFill/>
        </p:spPr>
        <p:txBody>
          <a:bodyPr wrap="square" lIns="91440" tIns="45720" rIns="91440" bIns="45720" rtlCol="0" anchor="ctr">
            <a:spAutoFit/>
          </a:bodyPr>
          <a:lstStyle/>
          <a:p>
            <a:pPr algn="just">
              <a:lnSpc>
                <a:spcPct val="150000"/>
              </a:lnSpc>
            </a:pPr>
            <a:r>
              <a:rPr lang="en-US" sz="1400" b="1" dirty="0">
                <a:latin typeface="Times New Roman"/>
                <a:ea typeface="Calibri"/>
                <a:cs typeface="Calibri"/>
              </a:rPr>
              <a:t>SecurityConfig.java</a:t>
            </a:r>
          </a:p>
        </p:txBody>
      </p:sp>
    </p:spTree>
    <p:extLst>
      <p:ext uri="{BB962C8B-B14F-4D97-AF65-F5344CB8AC3E}">
        <p14:creationId xmlns:p14="http://schemas.microsoft.com/office/powerpoint/2010/main" val="4132506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3A83C-430C-8DE7-DBA7-CF13ED6FB375}"/>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612E5DE1-8786-B04F-543B-7B0D5A67E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5226"/>
            <a:ext cx="7154945" cy="3713587"/>
          </a:xfrm>
          <a:prstGeom prst="rect">
            <a:avLst/>
          </a:prstGeom>
        </p:spPr>
      </p:pic>
      <p:sp>
        <p:nvSpPr>
          <p:cNvPr id="3" name="TextBox 2">
            <a:extLst>
              <a:ext uri="{FF2B5EF4-FFF2-40B4-BE49-F238E27FC236}">
                <a16:creationId xmlns:a16="http://schemas.microsoft.com/office/drawing/2014/main" id="{B50ABF65-0C59-7EF3-6C19-EAEEDAD2EDC0}"/>
              </a:ext>
            </a:extLst>
          </p:cNvPr>
          <p:cNvSpPr txBox="1"/>
          <p:nvPr/>
        </p:nvSpPr>
        <p:spPr>
          <a:xfrm>
            <a:off x="-94268" y="96622"/>
            <a:ext cx="8248454" cy="1261884"/>
          </a:xfrm>
          <a:prstGeom prst="rect">
            <a:avLst/>
          </a:prstGeom>
          <a:noFill/>
        </p:spPr>
        <p:txBody>
          <a:bodyPr wrap="square" lIns="91440" tIns="45720" rIns="91440" bIns="45720" rtlCol="0" anchor="t">
            <a:spAutoFit/>
          </a:bodyPr>
          <a:lstStyle/>
          <a:p>
            <a:pPr algn="ctr"/>
            <a:r>
              <a:rPr lang="en-US" sz="3600" b="1" dirty="0">
                <a:latin typeface="Times New Roman"/>
                <a:ea typeface="+mn-lt"/>
                <a:cs typeface="+mn-lt"/>
              </a:rPr>
              <a:t>Sample Coding: Backend code overview</a:t>
            </a:r>
            <a:endParaRPr lang="en-US" sz="3600" dirty="0">
              <a:latin typeface="Times New Roman"/>
            </a:endParaRPr>
          </a:p>
          <a:p>
            <a:pPr algn="ctr"/>
            <a:endParaRPr lang="en-US" sz="4000" b="1" dirty="0">
              <a:latin typeface="Times New Roman"/>
              <a:ea typeface="HP Simplified Hans"/>
              <a:cs typeface="Times New Roman"/>
            </a:endParaRPr>
          </a:p>
        </p:txBody>
      </p:sp>
      <p:cxnSp>
        <p:nvCxnSpPr>
          <p:cNvPr id="7" name="Straight Connector 6">
            <a:extLst>
              <a:ext uri="{FF2B5EF4-FFF2-40B4-BE49-F238E27FC236}">
                <a16:creationId xmlns:a16="http://schemas.microsoft.com/office/drawing/2014/main" id="{2583B73E-A091-CF6C-0FFA-30CC8611CDC4}"/>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9AF3479-1514-54E7-FAB8-D114D5DFD27A}"/>
              </a:ext>
            </a:extLst>
          </p:cNvPr>
          <p:cNvSpPr txBox="1"/>
          <p:nvPr/>
        </p:nvSpPr>
        <p:spPr>
          <a:xfrm>
            <a:off x="0" y="795989"/>
            <a:ext cx="1812254" cy="376834"/>
          </a:xfrm>
          <a:prstGeom prst="rect">
            <a:avLst/>
          </a:prstGeom>
          <a:noFill/>
        </p:spPr>
        <p:txBody>
          <a:bodyPr wrap="square" lIns="91440" tIns="45720" rIns="91440" bIns="45720" rtlCol="0" anchor="ctr">
            <a:spAutoFit/>
          </a:bodyPr>
          <a:lstStyle/>
          <a:p>
            <a:pPr algn="just">
              <a:lnSpc>
                <a:spcPct val="150000"/>
              </a:lnSpc>
            </a:pPr>
            <a:r>
              <a:rPr lang="en-US" sz="1400" b="1" dirty="0">
                <a:latin typeface="Times New Roman"/>
                <a:ea typeface="Calibri"/>
                <a:cs typeface="Calibri"/>
              </a:rPr>
              <a:t>UserController.java</a:t>
            </a:r>
          </a:p>
        </p:txBody>
      </p:sp>
      <p:pic>
        <p:nvPicPr>
          <p:cNvPr id="17" name="Picture 16">
            <a:extLst>
              <a:ext uri="{FF2B5EF4-FFF2-40B4-BE49-F238E27FC236}">
                <a16:creationId xmlns:a16="http://schemas.microsoft.com/office/drawing/2014/main" id="{58D7C007-93F3-F67E-FB91-B403AF542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257456"/>
            <a:ext cx="5995447" cy="3546912"/>
          </a:xfrm>
          <a:prstGeom prst="rect">
            <a:avLst/>
          </a:prstGeom>
        </p:spPr>
      </p:pic>
      <p:sp>
        <p:nvSpPr>
          <p:cNvPr id="2" name="TextBox 1">
            <a:extLst>
              <a:ext uri="{FF2B5EF4-FFF2-40B4-BE49-F238E27FC236}">
                <a16:creationId xmlns:a16="http://schemas.microsoft.com/office/drawing/2014/main" id="{A15171DA-A9CB-EC15-A0E3-B204B0531D7B}"/>
              </a:ext>
            </a:extLst>
          </p:cNvPr>
          <p:cNvSpPr txBox="1"/>
          <p:nvPr/>
        </p:nvSpPr>
        <p:spPr>
          <a:xfrm>
            <a:off x="10625579" y="3240583"/>
            <a:ext cx="1812254" cy="376834"/>
          </a:xfrm>
          <a:prstGeom prst="rect">
            <a:avLst/>
          </a:prstGeom>
          <a:noFill/>
        </p:spPr>
        <p:txBody>
          <a:bodyPr wrap="square" lIns="91440" tIns="45720" rIns="91440" bIns="45720" rtlCol="0" anchor="ctr">
            <a:spAutoFit/>
          </a:bodyPr>
          <a:lstStyle/>
          <a:p>
            <a:pPr algn="just">
              <a:lnSpc>
                <a:spcPct val="150000"/>
              </a:lnSpc>
            </a:pPr>
            <a:r>
              <a:rPr lang="en-US" sz="1400" b="1" dirty="0">
                <a:latin typeface="Times New Roman"/>
                <a:ea typeface="Calibri"/>
                <a:cs typeface="Calibri"/>
              </a:rPr>
              <a:t>UserService.java</a:t>
            </a:r>
          </a:p>
        </p:txBody>
      </p:sp>
    </p:spTree>
    <p:extLst>
      <p:ext uri="{BB962C8B-B14F-4D97-AF65-F5344CB8AC3E}">
        <p14:creationId xmlns:p14="http://schemas.microsoft.com/office/powerpoint/2010/main" val="1701023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8675F-555D-2DFD-FB08-2D73BC0E92B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A460E5-E95A-8B75-9FFC-EFEEACF7F983}"/>
              </a:ext>
            </a:extLst>
          </p:cNvPr>
          <p:cNvSpPr txBox="1"/>
          <p:nvPr/>
        </p:nvSpPr>
        <p:spPr>
          <a:xfrm>
            <a:off x="-141402" y="113191"/>
            <a:ext cx="3102972" cy="1261884"/>
          </a:xfrm>
          <a:prstGeom prst="rect">
            <a:avLst/>
          </a:prstGeom>
          <a:noFill/>
        </p:spPr>
        <p:txBody>
          <a:bodyPr wrap="square" lIns="91440" tIns="45720" rIns="91440" bIns="45720" rtlCol="0" anchor="t">
            <a:spAutoFit/>
          </a:bodyPr>
          <a:lstStyle/>
          <a:p>
            <a:pPr algn="ctr"/>
            <a:r>
              <a:rPr lang="en-US" sz="3600" b="1" dirty="0">
                <a:latin typeface="Times New Roman"/>
                <a:ea typeface="+mn-lt"/>
                <a:cs typeface="+mn-lt"/>
              </a:rPr>
              <a:t>Conclusion</a:t>
            </a:r>
            <a:endParaRPr lang="en-US" sz="3600" dirty="0">
              <a:latin typeface="Times New Roman"/>
            </a:endParaRPr>
          </a:p>
          <a:p>
            <a:pPr algn="ctr"/>
            <a:endParaRPr lang="en-US" sz="4000" b="1" dirty="0">
              <a:latin typeface="Times New Roman"/>
              <a:ea typeface="HP Simplified Hans"/>
              <a:cs typeface="Times New Roman"/>
            </a:endParaRPr>
          </a:p>
        </p:txBody>
      </p:sp>
      <p:sp>
        <p:nvSpPr>
          <p:cNvPr id="6" name="TextBox 5">
            <a:extLst>
              <a:ext uri="{FF2B5EF4-FFF2-40B4-BE49-F238E27FC236}">
                <a16:creationId xmlns:a16="http://schemas.microsoft.com/office/drawing/2014/main" id="{DD0B26D0-202A-ED88-977B-1A83CB206F73}"/>
              </a:ext>
            </a:extLst>
          </p:cNvPr>
          <p:cNvSpPr txBox="1"/>
          <p:nvPr/>
        </p:nvSpPr>
        <p:spPr>
          <a:xfrm>
            <a:off x="758574" y="744133"/>
            <a:ext cx="10674852" cy="5576976"/>
          </a:xfrm>
          <a:prstGeom prst="rect">
            <a:avLst/>
          </a:prstGeom>
          <a:noFill/>
        </p:spPr>
        <p:txBody>
          <a:bodyPr wrap="square" lIns="91440" tIns="45720" rIns="91440" bIns="45720" rtlCol="0" anchor="ctr">
            <a:spAutoFit/>
          </a:bodyPr>
          <a:lstStyle/>
          <a:p>
            <a:pPr algn="just">
              <a:lnSpc>
                <a:spcPct val="150000"/>
              </a:lnSpc>
            </a:pPr>
            <a:endParaRPr lang="en-US" sz="2000" dirty="0">
              <a:latin typeface="Times New Roman"/>
              <a:ea typeface="Calibri"/>
              <a:cs typeface="Calibri"/>
            </a:endParaRPr>
          </a:p>
          <a:p>
            <a:pPr marL="285750" indent="-285750" algn="just">
              <a:lnSpc>
                <a:spcPct val="150000"/>
              </a:lnSpc>
              <a:buFont typeface="Arial"/>
              <a:buChar char="•"/>
            </a:pPr>
            <a:r>
              <a:rPr lang="en-US" sz="2000" dirty="0">
                <a:latin typeface="Times New Roman"/>
                <a:ea typeface="+mn-lt"/>
                <a:cs typeface="+mn-lt"/>
              </a:rPr>
              <a:t>The evolution of LMS platforms shows a clear demand for smarter, more interactive learning experiences.</a:t>
            </a:r>
          </a:p>
          <a:p>
            <a:pPr marL="285750" indent="-285750" algn="just">
              <a:lnSpc>
                <a:spcPct val="150000"/>
              </a:lnSpc>
              <a:buFont typeface="Arial"/>
              <a:buChar char="•"/>
            </a:pPr>
            <a:r>
              <a:rPr lang="en-US" sz="2000" dirty="0">
                <a:latin typeface="Times New Roman"/>
                <a:ea typeface="+mn-lt"/>
                <a:cs typeface="+mn-lt"/>
              </a:rPr>
              <a:t>Traditional and modern systems offer core features but lack </a:t>
            </a:r>
            <a:r>
              <a:rPr lang="en-US" sz="2000" b="1" dirty="0">
                <a:latin typeface="Times New Roman"/>
                <a:ea typeface="+mn-lt"/>
                <a:cs typeface="+mn-lt"/>
              </a:rPr>
              <a:t>personalization</a:t>
            </a:r>
            <a:r>
              <a:rPr lang="en-US" sz="2000" dirty="0">
                <a:latin typeface="Times New Roman"/>
                <a:ea typeface="+mn-lt"/>
                <a:cs typeface="+mn-lt"/>
              </a:rPr>
              <a:t>, </a:t>
            </a:r>
            <a:r>
              <a:rPr lang="en-US" sz="2000" b="1" dirty="0">
                <a:latin typeface="Times New Roman"/>
                <a:ea typeface="+mn-lt"/>
                <a:cs typeface="+mn-lt"/>
              </a:rPr>
              <a:t>real-time feedback</a:t>
            </a:r>
            <a:r>
              <a:rPr lang="en-US" sz="2000" dirty="0">
                <a:latin typeface="Times New Roman"/>
                <a:ea typeface="+mn-lt"/>
                <a:cs typeface="+mn-lt"/>
              </a:rPr>
              <a:t>, and </a:t>
            </a:r>
            <a:r>
              <a:rPr lang="en-US" sz="2000" b="1" dirty="0">
                <a:latin typeface="Times New Roman"/>
                <a:ea typeface="+mn-lt"/>
                <a:cs typeface="+mn-lt"/>
              </a:rPr>
              <a:t>AI integration</a:t>
            </a:r>
            <a:r>
              <a:rPr lang="en-US" sz="2000" dirty="0">
                <a:latin typeface="Times New Roman"/>
                <a:ea typeface="+mn-lt"/>
                <a:cs typeface="+mn-lt"/>
              </a:rPr>
              <a:t>.</a:t>
            </a:r>
            <a:endParaRPr lang="en-US" sz="2000" dirty="0">
              <a:latin typeface="Times New Roman"/>
              <a:ea typeface="Calibri"/>
              <a:cs typeface="Calibri"/>
            </a:endParaRPr>
          </a:p>
          <a:p>
            <a:pPr marL="285750" indent="-285750" algn="just">
              <a:lnSpc>
                <a:spcPct val="150000"/>
              </a:lnSpc>
              <a:buFont typeface="Arial"/>
              <a:buChar char="•"/>
            </a:pPr>
            <a:r>
              <a:rPr lang="en-US" sz="2000" dirty="0">
                <a:latin typeface="Times New Roman"/>
                <a:ea typeface="+mn-lt"/>
                <a:cs typeface="+mn-lt"/>
              </a:rPr>
              <a:t>Our proposed LMS bridges this gap by:</a:t>
            </a:r>
          </a:p>
          <a:p>
            <a:pPr marL="742950" lvl="1" indent="-285750" algn="just">
              <a:lnSpc>
                <a:spcPct val="150000"/>
              </a:lnSpc>
              <a:buFont typeface="Arial"/>
              <a:buChar char="•"/>
            </a:pPr>
            <a:r>
              <a:rPr lang="en-US" sz="2000" dirty="0">
                <a:latin typeface="Times New Roman"/>
                <a:ea typeface="+mn-lt"/>
                <a:cs typeface="+mn-lt"/>
              </a:rPr>
              <a:t>Using </a:t>
            </a:r>
            <a:r>
              <a:rPr lang="en-US" sz="2000" b="1" dirty="0">
                <a:latin typeface="Times New Roman"/>
                <a:ea typeface="+mn-lt"/>
                <a:cs typeface="+mn-lt"/>
              </a:rPr>
              <a:t>AI-powered tutors</a:t>
            </a:r>
            <a:r>
              <a:rPr lang="en-US" sz="2000" dirty="0">
                <a:latin typeface="Times New Roman"/>
                <a:ea typeface="+mn-lt"/>
                <a:cs typeface="+mn-lt"/>
              </a:rPr>
              <a:t> for instant doubt-solving</a:t>
            </a:r>
            <a:endParaRPr lang="en-US" sz="2000" dirty="0">
              <a:latin typeface="Times New Roman"/>
              <a:ea typeface="Calibri"/>
              <a:cs typeface="Calibri"/>
            </a:endParaRPr>
          </a:p>
          <a:p>
            <a:pPr marL="742950" lvl="1" indent="-285750" algn="just">
              <a:lnSpc>
                <a:spcPct val="150000"/>
              </a:lnSpc>
              <a:buFont typeface="Arial"/>
              <a:buChar char="•"/>
            </a:pPr>
            <a:r>
              <a:rPr lang="en-US" sz="2000" dirty="0">
                <a:latin typeface="Times New Roman"/>
                <a:ea typeface="+mn-lt"/>
                <a:cs typeface="+mn-lt"/>
              </a:rPr>
              <a:t>Creating </a:t>
            </a:r>
            <a:r>
              <a:rPr lang="en-US" sz="2000" b="1" dirty="0">
                <a:latin typeface="Times New Roman"/>
                <a:ea typeface="+mn-lt"/>
                <a:cs typeface="+mn-lt"/>
              </a:rPr>
              <a:t>personalized learning paths</a:t>
            </a:r>
            <a:endParaRPr lang="en-US" sz="2000" dirty="0">
              <a:latin typeface="Times New Roman"/>
              <a:ea typeface="Calibri"/>
              <a:cs typeface="Calibri"/>
            </a:endParaRPr>
          </a:p>
          <a:p>
            <a:pPr marL="742950" lvl="1" indent="-285750" algn="just">
              <a:lnSpc>
                <a:spcPct val="150000"/>
              </a:lnSpc>
              <a:buFont typeface="Arial"/>
              <a:buChar char="•"/>
            </a:pPr>
            <a:r>
              <a:rPr lang="en-US" sz="2000" dirty="0">
                <a:latin typeface="Times New Roman"/>
                <a:ea typeface="+mn-lt"/>
                <a:cs typeface="+mn-lt"/>
              </a:rPr>
              <a:t>Providing </a:t>
            </a:r>
            <a:r>
              <a:rPr lang="en-US" sz="2000" b="1" dirty="0">
                <a:latin typeface="Times New Roman"/>
                <a:ea typeface="+mn-lt"/>
                <a:cs typeface="+mn-lt"/>
              </a:rPr>
              <a:t>smart analytics</a:t>
            </a:r>
            <a:r>
              <a:rPr lang="en-US" sz="2000" dirty="0">
                <a:latin typeface="Times New Roman"/>
                <a:ea typeface="+mn-lt"/>
                <a:cs typeface="+mn-lt"/>
              </a:rPr>
              <a:t> for progress tracking</a:t>
            </a:r>
            <a:endParaRPr lang="en-US" sz="2000" dirty="0">
              <a:latin typeface="Times New Roman"/>
              <a:ea typeface="Calibri"/>
              <a:cs typeface="Calibri"/>
            </a:endParaRPr>
          </a:p>
          <a:p>
            <a:pPr marL="742950" lvl="1" indent="-285750" algn="just">
              <a:lnSpc>
                <a:spcPct val="150000"/>
              </a:lnSpc>
              <a:buFont typeface="Arial"/>
              <a:buChar char="•"/>
            </a:pPr>
            <a:r>
              <a:rPr lang="en-US" sz="2000" dirty="0">
                <a:latin typeface="Times New Roman"/>
                <a:ea typeface="+mn-lt"/>
                <a:cs typeface="+mn-lt"/>
              </a:rPr>
              <a:t>Offering a </a:t>
            </a:r>
            <a:r>
              <a:rPr lang="en-US" sz="2000" b="1" dirty="0">
                <a:latin typeface="Times New Roman"/>
                <a:ea typeface="+mn-lt"/>
                <a:cs typeface="+mn-lt"/>
              </a:rPr>
              <a:t>unified platform</a:t>
            </a:r>
            <a:r>
              <a:rPr lang="en-US" sz="2000" dirty="0">
                <a:latin typeface="Times New Roman"/>
                <a:ea typeface="+mn-lt"/>
                <a:cs typeface="+mn-lt"/>
              </a:rPr>
              <a:t> for students and instructors</a:t>
            </a:r>
            <a:endParaRPr lang="en-US" sz="2000" dirty="0">
              <a:latin typeface="Times New Roman"/>
              <a:ea typeface="Calibri"/>
              <a:cs typeface="Calibri"/>
            </a:endParaRPr>
          </a:p>
          <a:p>
            <a:pPr marL="285750" indent="-285750" algn="just">
              <a:lnSpc>
                <a:spcPct val="150000"/>
              </a:lnSpc>
              <a:buFont typeface="Arial"/>
              <a:buChar char="•"/>
            </a:pPr>
            <a:r>
              <a:rPr lang="en-US" sz="2000" dirty="0">
                <a:latin typeface="Times New Roman"/>
                <a:ea typeface="+mn-lt"/>
                <a:cs typeface="+mn-lt"/>
              </a:rPr>
              <a:t>With these innovations, we aim to enhance </a:t>
            </a:r>
            <a:r>
              <a:rPr lang="en-US" sz="2000" b="1" dirty="0">
                <a:latin typeface="Times New Roman"/>
                <a:ea typeface="+mn-lt"/>
                <a:cs typeface="+mn-lt"/>
              </a:rPr>
              <a:t>engagement</a:t>
            </a:r>
            <a:r>
              <a:rPr lang="en-US" sz="2000" dirty="0">
                <a:latin typeface="Times New Roman"/>
                <a:ea typeface="+mn-lt"/>
                <a:cs typeface="+mn-lt"/>
              </a:rPr>
              <a:t>, </a:t>
            </a:r>
            <a:r>
              <a:rPr lang="en-US" sz="2000" b="1" dirty="0">
                <a:latin typeface="Times New Roman"/>
                <a:ea typeface="+mn-lt"/>
                <a:cs typeface="+mn-lt"/>
              </a:rPr>
              <a:t>efficiency</a:t>
            </a:r>
            <a:r>
              <a:rPr lang="en-US" sz="2000" dirty="0">
                <a:latin typeface="Times New Roman"/>
                <a:ea typeface="+mn-lt"/>
                <a:cs typeface="+mn-lt"/>
              </a:rPr>
              <a:t>, and </a:t>
            </a:r>
            <a:r>
              <a:rPr lang="en-US" sz="2000" b="1" dirty="0">
                <a:latin typeface="Times New Roman"/>
                <a:ea typeface="+mn-lt"/>
                <a:cs typeface="+mn-lt"/>
              </a:rPr>
              <a:t>learning outcomes</a:t>
            </a:r>
            <a:r>
              <a:rPr lang="en-US" sz="2000" dirty="0">
                <a:latin typeface="Times New Roman"/>
                <a:ea typeface="+mn-lt"/>
                <a:cs typeface="+mn-lt"/>
              </a:rPr>
              <a:t> for all users.</a:t>
            </a:r>
            <a:endParaRPr lang="en-US" sz="2000" dirty="0">
              <a:latin typeface="Times New Roman"/>
              <a:ea typeface="Calibri"/>
              <a:cs typeface="Calibri"/>
            </a:endParaRPr>
          </a:p>
        </p:txBody>
      </p:sp>
      <p:cxnSp>
        <p:nvCxnSpPr>
          <p:cNvPr id="7" name="Straight Connector 6">
            <a:extLst>
              <a:ext uri="{FF2B5EF4-FFF2-40B4-BE49-F238E27FC236}">
                <a16:creationId xmlns:a16="http://schemas.microsoft.com/office/drawing/2014/main" id="{F87E9486-97BD-FD4A-500A-C23964673349}"/>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662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251AE-D1D1-07A5-859C-EB8D46BE3AB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DEA29FC-FA55-57C7-4ECC-4C0D82FF262A}"/>
              </a:ext>
            </a:extLst>
          </p:cNvPr>
          <p:cNvSpPr txBox="1"/>
          <p:nvPr/>
        </p:nvSpPr>
        <p:spPr>
          <a:xfrm>
            <a:off x="114921" y="89876"/>
            <a:ext cx="10981765" cy="646331"/>
          </a:xfrm>
          <a:prstGeom prst="rect">
            <a:avLst/>
          </a:prstGeom>
          <a:noFill/>
        </p:spPr>
        <p:txBody>
          <a:bodyPr wrap="square" lIns="91440" tIns="45720" rIns="91440" bIns="45720" rtlCol="0" anchor="t">
            <a:spAutoFit/>
          </a:bodyPr>
          <a:lstStyle/>
          <a:p>
            <a:r>
              <a:rPr lang="en-US" sz="3600" b="1" dirty="0">
                <a:latin typeface="Times New Roman"/>
                <a:ea typeface="HP Simplified Hans"/>
                <a:cs typeface="Times New Roman"/>
              </a:rPr>
              <a:t>Future Work</a:t>
            </a:r>
            <a:endParaRPr lang="en-US" dirty="0"/>
          </a:p>
        </p:txBody>
      </p:sp>
      <p:sp>
        <p:nvSpPr>
          <p:cNvPr id="6" name="TextBox 5">
            <a:extLst>
              <a:ext uri="{FF2B5EF4-FFF2-40B4-BE49-F238E27FC236}">
                <a16:creationId xmlns:a16="http://schemas.microsoft.com/office/drawing/2014/main" id="{B7CD5B54-E93C-5B0A-FC32-6519CFFD1531}"/>
              </a:ext>
            </a:extLst>
          </p:cNvPr>
          <p:cNvSpPr txBox="1"/>
          <p:nvPr/>
        </p:nvSpPr>
        <p:spPr>
          <a:xfrm>
            <a:off x="549226" y="1219428"/>
            <a:ext cx="11093547" cy="4785926"/>
          </a:xfrm>
          <a:prstGeom prst="rect">
            <a:avLst/>
          </a:prstGeom>
          <a:noFill/>
        </p:spPr>
        <p:txBody>
          <a:bodyPr wrap="square" lIns="91440" tIns="45720" rIns="91440" bIns="45720" rtlCol="0" anchor="t">
            <a:spAutoFit/>
          </a:bodyPr>
          <a:lstStyle/>
          <a:p>
            <a:pPr marL="342900" indent="-342900" algn="just">
              <a:spcBef>
                <a:spcPts val="600"/>
              </a:spcBef>
              <a:buFont typeface="Wingdings" panose="05000000000000000000" pitchFamily="2" charset="2"/>
              <a:buChar char="q"/>
            </a:pPr>
            <a:r>
              <a:rPr lang="en-US" sz="2000" b="1" dirty="0">
                <a:latin typeface="Times New Roman"/>
                <a:ea typeface="HP Simplified Hans"/>
                <a:cs typeface="Times New Roman"/>
              </a:rPr>
              <a:t>Integration with Third-party Tools:</a:t>
            </a:r>
          </a:p>
          <a:p>
            <a:pPr algn="just">
              <a:spcBef>
                <a:spcPts val="600"/>
              </a:spcBef>
            </a:pPr>
            <a:r>
              <a:rPr lang="en-US" sz="2000" dirty="0">
                <a:latin typeface="Times New Roman"/>
                <a:ea typeface="HP Simplified Hans"/>
                <a:cs typeface="Times New Roman"/>
              </a:rPr>
              <a:t>	Support for Zoom, Google Meet, and GitHub to enhance collaborative learning and project-based courses.</a:t>
            </a:r>
          </a:p>
          <a:p>
            <a:pPr marL="342900" indent="-342900" algn="just">
              <a:spcBef>
                <a:spcPts val="600"/>
              </a:spcBef>
              <a:buFont typeface="Wingdings" panose="05000000000000000000" pitchFamily="2" charset="2"/>
              <a:buChar char="q"/>
            </a:pPr>
            <a:r>
              <a:rPr lang="en-US" sz="2000" b="1" dirty="0">
                <a:latin typeface="Times New Roman"/>
                <a:ea typeface="HP Simplified Hans"/>
                <a:cs typeface="Times New Roman"/>
              </a:rPr>
              <a:t>Voice and Video Doubt Solving:</a:t>
            </a:r>
          </a:p>
          <a:p>
            <a:pPr algn="just">
              <a:spcBef>
                <a:spcPts val="600"/>
              </a:spcBef>
            </a:pPr>
            <a:r>
              <a:rPr lang="en-US" sz="2000" dirty="0">
                <a:latin typeface="Times New Roman"/>
                <a:ea typeface="HP Simplified Hans"/>
                <a:cs typeface="Times New Roman"/>
              </a:rPr>
              <a:t>	Implement real-time video/audio chat options between students and teachers for better doubt resolution.</a:t>
            </a:r>
          </a:p>
          <a:p>
            <a:pPr marL="342900" indent="-342900" algn="just">
              <a:spcBef>
                <a:spcPts val="600"/>
              </a:spcBef>
              <a:buFont typeface="Wingdings" panose="05000000000000000000" pitchFamily="2" charset="2"/>
              <a:buChar char="q"/>
            </a:pPr>
            <a:r>
              <a:rPr lang="en-US" sz="2000" b="1" dirty="0">
                <a:latin typeface="Times New Roman"/>
                <a:ea typeface="HP Simplified Hans"/>
                <a:cs typeface="Times New Roman"/>
              </a:rPr>
              <a:t>Gamification Features:</a:t>
            </a:r>
          </a:p>
          <a:p>
            <a:pPr algn="just">
              <a:spcBef>
                <a:spcPts val="600"/>
              </a:spcBef>
            </a:pPr>
            <a:r>
              <a:rPr lang="en-US" sz="2000" dirty="0">
                <a:latin typeface="Times New Roman"/>
                <a:ea typeface="HP Simplified Hans"/>
                <a:cs typeface="Times New Roman"/>
              </a:rPr>
              <a:t>	Add badges, leaderboards, and achievement systems to boost learner motivation and course completion rates.</a:t>
            </a:r>
          </a:p>
          <a:p>
            <a:pPr marL="342900" indent="-342900" algn="just">
              <a:spcBef>
                <a:spcPts val="600"/>
              </a:spcBef>
              <a:buFont typeface="Wingdings" panose="05000000000000000000" pitchFamily="2" charset="2"/>
              <a:buChar char="q"/>
            </a:pPr>
            <a:r>
              <a:rPr lang="en-US" sz="2000" b="1" dirty="0">
                <a:latin typeface="Times New Roman"/>
                <a:ea typeface="HP Simplified Hans"/>
                <a:cs typeface="Times New Roman"/>
              </a:rPr>
              <a:t>Multilingual Support:</a:t>
            </a:r>
          </a:p>
          <a:p>
            <a:pPr algn="just">
              <a:spcBef>
                <a:spcPts val="600"/>
              </a:spcBef>
            </a:pPr>
            <a:r>
              <a:rPr lang="en-US" sz="2000" dirty="0">
                <a:latin typeface="Times New Roman"/>
                <a:ea typeface="HP Simplified Hans"/>
                <a:cs typeface="Times New Roman"/>
              </a:rPr>
              <a:t>	Provide course materials and AI support in multiple languages to reach a broader audience.</a:t>
            </a:r>
          </a:p>
          <a:p>
            <a:pPr marL="342900" indent="-342900" algn="just">
              <a:spcBef>
                <a:spcPts val="600"/>
              </a:spcBef>
              <a:buFont typeface="Wingdings" panose="05000000000000000000" pitchFamily="2" charset="2"/>
              <a:buChar char="q"/>
            </a:pPr>
            <a:r>
              <a:rPr lang="en-US" sz="2000" b="1" dirty="0">
                <a:latin typeface="Times New Roman"/>
                <a:ea typeface="HP Simplified Hans"/>
                <a:cs typeface="Times New Roman"/>
              </a:rPr>
              <a:t>Plagiarism Detection in Assessments:</a:t>
            </a:r>
          </a:p>
          <a:p>
            <a:pPr algn="just">
              <a:spcBef>
                <a:spcPts val="600"/>
              </a:spcBef>
            </a:pPr>
            <a:r>
              <a:rPr lang="en-US" sz="2000" dirty="0">
                <a:latin typeface="Times New Roman"/>
                <a:ea typeface="HP Simplified Hans"/>
                <a:cs typeface="Times New Roman"/>
              </a:rPr>
              <a:t>	Include tools to detect plagiarism in coding or written assignments to maintain academic integrity.</a:t>
            </a:r>
          </a:p>
        </p:txBody>
      </p:sp>
      <p:cxnSp>
        <p:nvCxnSpPr>
          <p:cNvPr id="2" name="Straight Connector 1">
            <a:extLst>
              <a:ext uri="{FF2B5EF4-FFF2-40B4-BE49-F238E27FC236}">
                <a16:creationId xmlns:a16="http://schemas.microsoft.com/office/drawing/2014/main" id="{22AAFC13-FEFE-77D9-AF5B-772E8424F501}"/>
              </a:ext>
            </a:extLst>
          </p:cNvPr>
          <p:cNvCxnSpPr>
            <a:cxnSpLocks/>
          </p:cNvCxnSpPr>
          <p:nvPr/>
        </p:nvCxnSpPr>
        <p:spPr>
          <a:xfrm flipH="1">
            <a:off x="0" y="763723"/>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164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91CA5-A627-8BCE-6D74-0996391678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0689C1-1CA3-5775-AF77-847EAE9E3BD4}"/>
              </a:ext>
            </a:extLst>
          </p:cNvPr>
          <p:cNvSpPr txBox="1"/>
          <p:nvPr/>
        </p:nvSpPr>
        <p:spPr>
          <a:xfrm>
            <a:off x="214349" y="62133"/>
            <a:ext cx="8551991" cy="1200329"/>
          </a:xfrm>
          <a:prstGeom prst="rect">
            <a:avLst/>
          </a:prstGeom>
          <a:noFill/>
        </p:spPr>
        <p:txBody>
          <a:bodyPr wrap="square" lIns="91440" tIns="45720" rIns="91440" bIns="45720" rtlCol="0" anchor="t">
            <a:spAutoFit/>
          </a:bodyPr>
          <a:lstStyle/>
          <a:p>
            <a:r>
              <a:rPr lang="en-US" sz="3600" b="1" dirty="0">
                <a:latin typeface="Times New Roman"/>
                <a:ea typeface="HP Simplified Hans"/>
                <a:cs typeface="Times New Roman"/>
              </a:rPr>
              <a:t>Reference</a:t>
            </a:r>
          </a:p>
          <a:p>
            <a:pPr algn="ctr"/>
            <a:endParaRPr lang="en-US" sz="3600" b="1" dirty="0">
              <a:latin typeface="Times New Roman"/>
              <a:ea typeface="HP Simplified Hans"/>
              <a:cs typeface="Times New Roman"/>
            </a:endParaRPr>
          </a:p>
        </p:txBody>
      </p:sp>
      <p:sp>
        <p:nvSpPr>
          <p:cNvPr id="6" name="TextBox 5">
            <a:extLst>
              <a:ext uri="{FF2B5EF4-FFF2-40B4-BE49-F238E27FC236}">
                <a16:creationId xmlns:a16="http://schemas.microsoft.com/office/drawing/2014/main" id="{72DC689A-882E-CAAB-DEAE-062434C68D26}"/>
              </a:ext>
            </a:extLst>
          </p:cNvPr>
          <p:cNvSpPr txBox="1"/>
          <p:nvPr/>
        </p:nvSpPr>
        <p:spPr>
          <a:xfrm>
            <a:off x="499782" y="1262462"/>
            <a:ext cx="11192436" cy="5122941"/>
          </a:xfrm>
          <a:prstGeom prst="rect">
            <a:avLst/>
          </a:prstGeom>
          <a:noFill/>
        </p:spPr>
        <p:txBody>
          <a:bodyPr wrap="square" lIns="91440" tIns="45720" rIns="91440" bIns="45720" rtlCol="0" anchor="ctr">
            <a:spAutoFit/>
          </a:bodyPr>
          <a:lstStyle/>
          <a:p>
            <a:pPr algn="just">
              <a:lnSpc>
                <a:spcPct val="150000"/>
              </a:lnSpc>
            </a:pPr>
            <a:r>
              <a:rPr lang="en-US" sz="2000" dirty="0">
                <a:solidFill>
                  <a:srgbClr val="000000"/>
                </a:solidFill>
                <a:ea typeface="+mn-lt"/>
                <a:cs typeface="+mn-lt"/>
              </a:rPr>
              <a:t>1.    </a:t>
            </a:r>
            <a:r>
              <a:rPr lang="en-US" sz="2000" dirty="0" err="1">
                <a:solidFill>
                  <a:srgbClr val="000000"/>
                </a:solidFill>
                <a:ea typeface="+mn-lt"/>
                <a:cs typeface="+mn-lt"/>
              </a:rPr>
              <a:t>Aljawarneh</a:t>
            </a:r>
            <a:r>
              <a:rPr lang="en-US" sz="2000" dirty="0">
                <a:solidFill>
                  <a:srgbClr val="000000"/>
                </a:solidFill>
                <a:ea typeface="+mn-lt"/>
                <a:cs typeface="+mn-lt"/>
              </a:rPr>
              <a:t>, S. A. (2020). Reviewing and evaluating e-learning systems in higher education. Education and Information Technologies, 25(4), 3161–3177. </a:t>
            </a:r>
            <a:r>
              <a:rPr lang="en-US" sz="2000" dirty="0">
                <a:solidFill>
                  <a:srgbClr val="000000"/>
                </a:solidFill>
                <a:ea typeface="+mn-lt"/>
                <a:cs typeface="+mn-lt"/>
                <a:hlinkClick r:id="rId2"/>
              </a:rPr>
              <a:t>https://doi.org/10.1007/s10639-020-10171-8</a:t>
            </a:r>
            <a:endParaRPr lang="en-US" sz="2000" dirty="0"/>
          </a:p>
          <a:p>
            <a:pPr algn="just">
              <a:lnSpc>
                <a:spcPct val="150000"/>
              </a:lnSpc>
            </a:pPr>
            <a:r>
              <a:rPr lang="en-US" sz="2000" dirty="0">
                <a:solidFill>
                  <a:srgbClr val="000000"/>
                </a:solidFill>
                <a:ea typeface="+mn-lt"/>
                <a:cs typeface="+mn-lt"/>
              </a:rPr>
              <a:t>2.    Graf, S., Liu, T. C., &amp; </a:t>
            </a:r>
            <a:r>
              <a:rPr lang="en-US" sz="2000" dirty="0" err="1">
                <a:solidFill>
                  <a:srgbClr val="000000"/>
                </a:solidFill>
                <a:ea typeface="+mn-lt"/>
                <a:cs typeface="+mn-lt"/>
              </a:rPr>
              <a:t>Kinshuk</a:t>
            </a:r>
            <a:r>
              <a:rPr lang="en-US" sz="2000" dirty="0">
                <a:solidFill>
                  <a:srgbClr val="000000"/>
                </a:solidFill>
                <a:ea typeface="+mn-lt"/>
                <a:cs typeface="+mn-lt"/>
              </a:rPr>
              <a:t>. (2010). Analysis of learners' navigational </a:t>
            </a:r>
            <a:r>
              <a:rPr lang="en-US" sz="2000" dirty="0" err="1">
                <a:solidFill>
                  <a:srgbClr val="000000"/>
                </a:solidFill>
                <a:ea typeface="+mn-lt"/>
                <a:cs typeface="+mn-lt"/>
              </a:rPr>
              <a:t>behaviour</a:t>
            </a:r>
            <a:r>
              <a:rPr lang="en-US" sz="2000" dirty="0">
                <a:solidFill>
                  <a:srgbClr val="000000"/>
                </a:solidFill>
                <a:ea typeface="+mn-lt"/>
                <a:cs typeface="+mn-lt"/>
              </a:rPr>
              <a:t> and their learning styles in an online course. Journal of Computer Assisted Learning, 26(2), 116–131. </a:t>
            </a:r>
            <a:r>
              <a:rPr lang="en-US" sz="2000" dirty="0">
                <a:solidFill>
                  <a:srgbClr val="000000"/>
                </a:solidFill>
                <a:ea typeface="+mn-lt"/>
                <a:cs typeface="+mn-lt"/>
                <a:hlinkClick r:id="rId3"/>
              </a:rPr>
              <a:t>https://doi.org/10.1111/j.1365-2729.2009.00336.x</a:t>
            </a:r>
            <a:endParaRPr lang="en-US" sz="2000" dirty="0"/>
          </a:p>
          <a:p>
            <a:pPr algn="just">
              <a:lnSpc>
                <a:spcPct val="150000"/>
              </a:lnSpc>
            </a:pPr>
            <a:r>
              <a:rPr lang="en-US" sz="2000" dirty="0">
                <a:solidFill>
                  <a:srgbClr val="000000"/>
                </a:solidFill>
                <a:ea typeface="+mn-lt"/>
                <a:cs typeface="+mn-lt"/>
              </a:rPr>
              <a:t>3.    </a:t>
            </a:r>
            <a:r>
              <a:rPr lang="en-US" sz="2000" dirty="0" err="1">
                <a:solidFill>
                  <a:srgbClr val="000000"/>
                </a:solidFill>
                <a:ea typeface="+mn-lt"/>
                <a:cs typeface="+mn-lt"/>
              </a:rPr>
              <a:t>Alenezi</a:t>
            </a:r>
            <a:r>
              <a:rPr lang="en-US" sz="2000" dirty="0">
                <a:solidFill>
                  <a:srgbClr val="000000"/>
                </a:solidFill>
                <a:ea typeface="+mn-lt"/>
                <a:cs typeface="+mn-lt"/>
              </a:rPr>
              <a:t>, A. (2021). A model for evaluating the effectiveness of AI-based Learning Management Systems in higher education. Computers, Materials &amp; Continua, 67(2), 1769–1783. </a:t>
            </a:r>
            <a:r>
              <a:rPr lang="en-US" sz="2000" dirty="0">
                <a:solidFill>
                  <a:srgbClr val="000000"/>
                </a:solidFill>
                <a:ea typeface="+mn-lt"/>
                <a:cs typeface="+mn-lt"/>
                <a:hlinkClick r:id="rId4"/>
              </a:rPr>
              <a:t>https://doi.org/10.32604/cmc.2021.013933</a:t>
            </a:r>
            <a:endParaRPr lang="en-US" sz="2000" dirty="0"/>
          </a:p>
          <a:p>
            <a:pPr algn="just">
              <a:lnSpc>
                <a:spcPct val="150000"/>
              </a:lnSpc>
            </a:pPr>
            <a:r>
              <a:rPr lang="en-US" sz="2000" dirty="0">
                <a:solidFill>
                  <a:srgbClr val="000000"/>
                </a:solidFill>
                <a:ea typeface="+mn-lt"/>
                <a:cs typeface="+mn-lt"/>
              </a:rPr>
              <a:t>4.    Bozkurt, A., &amp; Sharma, R. C. (2020). Emergency remote teaching in a time of global crisis due to </a:t>
            </a:r>
            <a:r>
              <a:rPr lang="en-US" sz="2000" dirty="0" err="1">
                <a:solidFill>
                  <a:srgbClr val="000000"/>
                </a:solidFill>
                <a:ea typeface="+mn-lt"/>
                <a:cs typeface="+mn-lt"/>
              </a:rPr>
              <a:t>CoronaVirus</a:t>
            </a:r>
            <a:r>
              <a:rPr lang="en-US" sz="2000" dirty="0">
                <a:solidFill>
                  <a:srgbClr val="000000"/>
                </a:solidFill>
                <a:ea typeface="+mn-lt"/>
                <a:cs typeface="+mn-lt"/>
              </a:rPr>
              <a:t> pandemic. Asian Journal of Distance Education, 15(1), 1–6.</a:t>
            </a:r>
            <a:endParaRPr lang="en-US" sz="2000" dirty="0"/>
          </a:p>
          <a:p>
            <a:pPr algn="just">
              <a:lnSpc>
                <a:spcPct val="150000"/>
              </a:lnSpc>
            </a:pPr>
            <a:endParaRPr lang="en-US" sz="2000" dirty="0">
              <a:ea typeface="Calibri"/>
              <a:cs typeface="Calibri"/>
            </a:endParaRPr>
          </a:p>
        </p:txBody>
      </p:sp>
      <p:cxnSp>
        <p:nvCxnSpPr>
          <p:cNvPr id="2" name="Straight Connector 1">
            <a:extLst>
              <a:ext uri="{FF2B5EF4-FFF2-40B4-BE49-F238E27FC236}">
                <a16:creationId xmlns:a16="http://schemas.microsoft.com/office/drawing/2014/main" id="{23F2589D-CC85-54F3-25F4-2C70156D618F}"/>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145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C2FF3-ABA1-B68E-7916-52CBD802B2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625EA8A-01F4-4DC5-87E9-A9D115D23FF8}"/>
              </a:ext>
            </a:extLst>
          </p:cNvPr>
          <p:cNvSpPr txBox="1"/>
          <p:nvPr/>
        </p:nvSpPr>
        <p:spPr>
          <a:xfrm>
            <a:off x="223776" y="86661"/>
            <a:ext cx="8551991" cy="1200329"/>
          </a:xfrm>
          <a:prstGeom prst="rect">
            <a:avLst/>
          </a:prstGeom>
          <a:noFill/>
        </p:spPr>
        <p:txBody>
          <a:bodyPr wrap="square" lIns="91440" tIns="45720" rIns="91440" bIns="45720" rtlCol="0" anchor="t">
            <a:spAutoFit/>
          </a:bodyPr>
          <a:lstStyle/>
          <a:p>
            <a:r>
              <a:rPr lang="en-US" sz="3600" b="1" dirty="0">
                <a:latin typeface="Times New Roman"/>
                <a:ea typeface="HP Simplified Hans"/>
                <a:cs typeface="Times New Roman"/>
              </a:rPr>
              <a:t>Reference</a:t>
            </a:r>
          </a:p>
          <a:p>
            <a:pPr algn="ctr"/>
            <a:endParaRPr lang="en-US" sz="3600" b="1" dirty="0">
              <a:latin typeface="Times New Roman"/>
              <a:ea typeface="HP Simplified Hans"/>
              <a:cs typeface="Times New Roman"/>
            </a:endParaRPr>
          </a:p>
        </p:txBody>
      </p:sp>
      <p:sp>
        <p:nvSpPr>
          <p:cNvPr id="6" name="TextBox 5">
            <a:extLst>
              <a:ext uri="{FF2B5EF4-FFF2-40B4-BE49-F238E27FC236}">
                <a16:creationId xmlns:a16="http://schemas.microsoft.com/office/drawing/2014/main" id="{EFAB60D1-C5EE-2B93-5B58-0EF12827AE66}"/>
              </a:ext>
            </a:extLst>
          </p:cNvPr>
          <p:cNvSpPr txBox="1"/>
          <p:nvPr/>
        </p:nvSpPr>
        <p:spPr>
          <a:xfrm>
            <a:off x="499782" y="1286990"/>
            <a:ext cx="11192436" cy="4199611"/>
          </a:xfrm>
          <a:prstGeom prst="rect">
            <a:avLst/>
          </a:prstGeom>
          <a:noFill/>
        </p:spPr>
        <p:txBody>
          <a:bodyPr wrap="square" lIns="91440" tIns="45720" rIns="91440" bIns="45720" rtlCol="0" anchor="ctr">
            <a:spAutoFit/>
          </a:bodyPr>
          <a:lstStyle/>
          <a:p>
            <a:pPr algn="just">
              <a:lnSpc>
                <a:spcPct val="150000"/>
              </a:lnSpc>
            </a:pPr>
            <a:r>
              <a:rPr lang="en-US" sz="2000" dirty="0">
                <a:solidFill>
                  <a:srgbClr val="000000"/>
                </a:solidFill>
                <a:ea typeface="+mn-lt"/>
                <a:cs typeface="+mn-lt"/>
              </a:rPr>
              <a:t>5.    Holmes, W., Bialik, M., &amp; Fadel, C. (2019). Artificial Intelligence in Education: Promises and Implications for Teaching and Learning. Center for Curriculum Redesign. Retrieved from </a:t>
            </a:r>
            <a:r>
              <a:rPr lang="en-US" sz="2000" dirty="0">
                <a:solidFill>
                  <a:srgbClr val="000000"/>
                </a:solidFill>
                <a:ea typeface="+mn-lt"/>
                <a:cs typeface="+mn-lt"/>
                <a:hlinkClick r:id="rId2"/>
              </a:rPr>
              <a:t>https://curriculumredesign.org/wp-content/uploads/AI-in-Education.pdf</a:t>
            </a:r>
            <a:endParaRPr lang="en-US" sz="2000" dirty="0">
              <a:solidFill>
                <a:srgbClr val="000000"/>
              </a:solidFill>
              <a:ea typeface="+mn-lt"/>
              <a:cs typeface="+mn-lt"/>
            </a:endParaRPr>
          </a:p>
          <a:p>
            <a:pPr algn="just">
              <a:lnSpc>
                <a:spcPct val="150000"/>
              </a:lnSpc>
            </a:pPr>
            <a:endParaRPr lang="en-US" sz="2000" dirty="0">
              <a:ea typeface="Calibri"/>
              <a:cs typeface="Calibri"/>
            </a:endParaRPr>
          </a:p>
          <a:p>
            <a:pPr algn="just">
              <a:lnSpc>
                <a:spcPct val="150000"/>
              </a:lnSpc>
            </a:pPr>
            <a:r>
              <a:rPr lang="en-US" sz="2000" dirty="0">
                <a:solidFill>
                  <a:srgbClr val="000000"/>
                </a:solidFill>
                <a:ea typeface="+mn-lt"/>
                <a:cs typeface="+mn-lt"/>
              </a:rPr>
              <a:t>6.    Zhang, D., Zhao, J. L., Zhou, L., &amp; Nunamaker Jr., J. F. (2004). Can e-learning replace classroom learning?. Communications of the ACM, 47(5), 75–79. </a:t>
            </a:r>
            <a:r>
              <a:rPr lang="en-US" sz="2000" dirty="0">
                <a:solidFill>
                  <a:srgbClr val="000000"/>
                </a:solidFill>
                <a:ea typeface="+mn-lt"/>
                <a:cs typeface="+mn-lt"/>
                <a:hlinkClick r:id="rId3"/>
              </a:rPr>
              <a:t>https://doi.org/10.1145/986213.986216</a:t>
            </a:r>
            <a:endParaRPr lang="en-US" sz="2000" dirty="0">
              <a:solidFill>
                <a:srgbClr val="000000"/>
              </a:solidFill>
              <a:ea typeface="+mn-lt"/>
              <a:cs typeface="+mn-lt"/>
            </a:endParaRPr>
          </a:p>
          <a:p>
            <a:pPr algn="just">
              <a:lnSpc>
                <a:spcPct val="150000"/>
              </a:lnSpc>
            </a:pPr>
            <a:endParaRPr lang="en-US" sz="2000" dirty="0">
              <a:ea typeface="Calibri"/>
              <a:cs typeface="Calibri"/>
            </a:endParaRPr>
          </a:p>
          <a:p>
            <a:pPr algn="just">
              <a:lnSpc>
                <a:spcPct val="150000"/>
              </a:lnSpc>
            </a:pPr>
            <a:r>
              <a:rPr lang="en-US" sz="2000" dirty="0">
                <a:solidFill>
                  <a:srgbClr val="000000"/>
                </a:solidFill>
                <a:ea typeface="+mn-lt"/>
                <a:cs typeface="+mn-lt"/>
              </a:rPr>
              <a:t>7.    Coursera. (n.d.). How adaptive learning helps learners succeed. Retrieved April 21, 2025, from </a:t>
            </a:r>
            <a:r>
              <a:rPr lang="en-US" sz="2000" dirty="0">
                <a:solidFill>
                  <a:srgbClr val="000000"/>
                </a:solidFill>
                <a:ea typeface="+mn-lt"/>
                <a:cs typeface="+mn-lt"/>
                <a:hlinkClick r:id="rId4"/>
              </a:rPr>
              <a:t>https://blog.coursera.org</a:t>
            </a:r>
            <a:endParaRPr lang="en-US" sz="2000" dirty="0">
              <a:hlinkClick r:id="rId4"/>
            </a:endParaRPr>
          </a:p>
        </p:txBody>
      </p:sp>
      <p:cxnSp>
        <p:nvCxnSpPr>
          <p:cNvPr id="2" name="Straight Connector 1">
            <a:extLst>
              <a:ext uri="{FF2B5EF4-FFF2-40B4-BE49-F238E27FC236}">
                <a16:creationId xmlns:a16="http://schemas.microsoft.com/office/drawing/2014/main" id="{B540EBF3-74B3-921D-BCC1-E58E457698C4}"/>
              </a:ext>
            </a:extLst>
          </p:cNvPr>
          <p:cNvCxnSpPr>
            <a:cxnSpLocks/>
          </p:cNvCxnSpPr>
          <p:nvPr/>
        </p:nvCxnSpPr>
        <p:spPr>
          <a:xfrm flipH="1">
            <a:off x="0" y="833126"/>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72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44593-F135-B7F4-BB08-64CC508C1CB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6BCF6FA-513E-6546-44BF-449198B186F9}"/>
              </a:ext>
            </a:extLst>
          </p:cNvPr>
          <p:cNvSpPr txBox="1">
            <a:spLocks/>
          </p:cNvSpPr>
          <p:nvPr/>
        </p:nvSpPr>
        <p:spPr>
          <a:xfrm>
            <a:off x="2493390" y="2917858"/>
            <a:ext cx="7205220" cy="10222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611315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15F5-BE4B-EF22-ED4B-79010CBFC96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8060E5-6FE6-4AD0-4AFC-DBBC29DEC404}"/>
              </a:ext>
            </a:extLst>
          </p:cNvPr>
          <p:cNvSpPr txBox="1"/>
          <p:nvPr/>
        </p:nvSpPr>
        <p:spPr>
          <a:xfrm>
            <a:off x="114921" y="89876"/>
            <a:ext cx="10981765" cy="646331"/>
          </a:xfrm>
          <a:prstGeom prst="rect">
            <a:avLst/>
          </a:prstGeom>
          <a:noFill/>
        </p:spPr>
        <p:txBody>
          <a:bodyPr wrap="square" lIns="91440" tIns="45720" rIns="91440" bIns="45720" rtlCol="0" anchor="t">
            <a:spAutoFit/>
          </a:bodyPr>
          <a:lstStyle/>
          <a:p>
            <a:r>
              <a:rPr lang="en-US" sz="3600" b="1" dirty="0">
                <a:latin typeface="Times New Roman"/>
                <a:ea typeface="HP Simplified Hans"/>
                <a:cs typeface="Times New Roman"/>
              </a:rPr>
              <a:t>Introduction</a:t>
            </a:r>
            <a:endParaRPr lang="en-US" dirty="0"/>
          </a:p>
        </p:txBody>
      </p:sp>
      <p:sp>
        <p:nvSpPr>
          <p:cNvPr id="6" name="TextBox 5">
            <a:extLst>
              <a:ext uri="{FF2B5EF4-FFF2-40B4-BE49-F238E27FC236}">
                <a16:creationId xmlns:a16="http://schemas.microsoft.com/office/drawing/2014/main" id="{2CEAD4AC-022A-E782-95D0-B604D0D22954}"/>
              </a:ext>
            </a:extLst>
          </p:cNvPr>
          <p:cNvSpPr txBox="1"/>
          <p:nvPr/>
        </p:nvSpPr>
        <p:spPr>
          <a:xfrm>
            <a:off x="605117" y="1191148"/>
            <a:ext cx="10981765" cy="5576976"/>
          </a:xfrm>
          <a:prstGeom prst="rect">
            <a:avLst/>
          </a:prstGeom>
          <a:noFill/>
        </p:spPr>
        <p:txBody>
          <a:bodyPr wrap="square" lIns="91440" tIns="45720" rIns="91440" bIns="45720" rtlCol="0" anchor="t">
            <a:spAutoFit/>
          </a:bodyPr>
          <a:lstStyle/>
          <a:p>
            <a:pPr algn="just">
              <a:lnSpc>
                <a:spcPct val="150000"/>
              </a:lnSpc>
            </a:pPr>
            <a:r>
              <a:rPr lang="en-US" sz="2000" dirty="0">
                <a:latin typeface="Times New Roman"/>
                <a:ea typeface="+mn-lt"/>
                <a:cs typeface="+mn-lt"/>
              </a:rPr>
              <a:t>	The LMS offers features like seamless </a:t>
            </a:r>
            <a:r>
              <a:rPr lang="en-US" sz="2000" b="1" dirty="0">
                <a:latin typeface="Times New Roman"/>
                <a:ea typeface="+mn-lt"/>
                <a:cs typeface="+mn-lt"/>
              </a:rPr>
              <a:t>user authentication</a:t>
            </a:r>
            <a:r>
              <a:rPr lang="en-US" sz="2000" dirty="0">
                <a:latin typeface="Times New Roman"/>
                <a:ea typeface="+mn-lt"/>
                <a:cs typeface="+mn-lt"/>
              </a:rPr>
              <a:t>, easy </a:t>
            </a:r>
            <a:r>
              <a:rPr lang="en-US" sz="2000" b="1" dirty="0">
                <a:latin typeface="Times New Roman"/>
                <a:ea typeface="+mn-lt"/>
                <a:cs typeface="+mn-lt"/>
              </a:rPr>
              <a:t>course enrollment</a:t>
            </a:r>
            <a:r>
              <a:rPr lang="en-US" sz="2000" dirty="0">
                <a:latin typeface="Times New Roman"/>
                <a:ea typeface="+mn-lt"/>
                <a:cs typeface="+mn-lt"/>
              </a:rPr>
              <a:t>, and automated </a:t>
            </a:r>
            <a:r>
              <a:rPr lang="en-US" sz="2000" b="1" dirty="0">
                <a:latin typeface="Times New Roman"/>
                <a:ea typeface="+mn-lt"/>
                <a:cs typeface="+mn-lt"/>
              </a:rPr>
              <a:t>attendance tracking</a:t>
            </a:r>
            <a:r>
              <a:rPr lang="en-US" sz="2000" dirty="0">
                <a:latin typeface="Times New Roman"/>
                <a:ea typeface="+mn-lt"/>
                <a:cs typeface="+mn-lt"/>
              </a:rPr>
              <a:t>. It also facilitates </a:t>
            </a:r>
            <a:r>
              <a:rPr lang="en-US" sz="2000" b="1" dirty="0">
                <a:latin typeface="Times New Roman"/>
                <a:ea typeface="+mn-lt"/>
                <a:cs typeface="+mn-lt"/>
              </a:rPr>
              <a:t>certification management</a:t>
            </a:r>
            <a:r>
              <a:rPr lang="en-US" sz="2000" dirty="0">
                <a:latin typeface="Times New Roman"/>
                <a:ea typeface="+mn-lt"/>
                <a:cs typeface="+mn-lt"/>
              </a:rPr>
              <a:t>, ensuring that learners can showcase their achievements with digital certificates. The system adapts to each learner’s needs by recommending </a:t>
            </a:r>
            <a:r>
              <a:rPr lang="en-US" sz="2000" b="1" dirty="0">
                <a:latin typeface="Times New Roman"/>
                <a:ea typeface="+mn-lt"/>
                <a:cs typeface="+mn-lt"/>
              </a:rPr>
              <a:t>personalized learning paths</a:t>
            </a:r>
            <a:r>
              <a:rPr lang="en-US" sz="2000" dirty="0">
                <a:latin typeface="Times New Roman"/>
                <a:ea typeface="+mn-lt"/>
                <a:cs typeface="+mn-lt"/>
              </a:rPr>
              <a:t> based on progress and interests, enhancing engagement and learning outcomes.</a:t>
            </a:r>
            <a:endParaRPr lang="en-US" sz="2000" dirty="0">
              <a:latin typeface="Times New Roman"/>
              <a:ea typeface="Calibri"/>
              <a:cs typeface="Calibri"/>
            </a:endParaRPr>
          </a:p>
          <a:p>
            <a:pPr algn="just">
              <a:lnSpc>
                <a:spcPct val="150000"/>
              </a:lnSpc>
            </a:pPr>
            <a:endParaRPr lang="en-US" sz="2000" dirty="0">
              <a:latin typeface="Times New Roman"/>
              <a:ea typeface="+mn-lt"/>
              <a:cs typeface="+mn-lt"/>
            </a:endParaRPr>
          </a:p>
          <a:p>
            <a:pPr algn="just">
              <a:lnSpc>
                <a:spcPct val="150000"/>
              </a:lnSpc>
            </a:pPr>
            <a:r>
              <a:rPr lang="en-US" sz="2000" dirty="0">
                <a:latin typeface="Times New Roman"/>
                <a:ea typeface="+mn-lt"/>
                <a:cs typeface="+mn-lt"/>
              </a:rPr>
              <a:t>     	 An </a:t>
            </a:r>
            <a:r>
              <a:rPr lang="en-US" sz="2000" b="1" dirty="0">
                <a:latin typeface="Times New Roman"/>
                <a:ea typeface="+mn-lt"/>
                <a:cs typeface="+mn-lt"/>
              </a:rPr>
              <a:t>AI-powered tutor</a:t>
            </a:r>
            <a:r>
              <a:rPr lang="en-US" sz="2000" dirty="0">
                <a:latin typeface="Times New Roman"/>
                <a:ea typeface="+mn-lt"/>
                <a:cs typeface="+mn-lt"/>
              </a:rPr>
              <a:t> provides real-time assistance, especially for coding assignments, making the learning process more interactive and supportive. Additionally, </a:t>
            </a:r>
            <a:r>
              <a:rPr lang="en-US" sz="2000" b="1" dirty="0">
                <a:latin typeface="Times New Roman"/>
                <a:ea typeface="+mn-lt"/>
                <a:cs typeface="+mn-lt"/>
              </a:rPr>
              <a:t>smart progress tracking</a:t>
            </a:r>
            <a:r>
              <a:rPr lang="en-US" sz="2000" dirty="0">
                <a:latin typeface="Times New Roman"/>
                <a:ea typeface="+mn-lt"/>
                <a:cs typeface="+mn-lt"/>
              </a:rPr>
              <a:t> and real-time feedback are integrated, ensuring continuous improvement for both students and instructors. With </a:t>
            </a:r>
            <a:r>
              <a:rPr lang="en-US" sz="2000" b="1" dirty="0">
                <a:latin typeface="Times New Roman"/>
                <a:ea typeface="+mn-lt"/>
                <a:cs typeface="+mn-lt"/>
              </a:rPr>
              <a:t>clean and intuitive dashboards</a:t>
            </a:r>
            <a:r>
              <a:rPr lang="en-US" sz="2000" dirty="0">
                <a:latin typeface="Times New Roman"/>
                <a:ea typeface="+mn-lt"/>
                <a:cs typeface="+mn-lt"/>
              </a:rPr>
              <a:t>, users can easily navigate through courses, monitor progress, and track performance.</a:t>
            </a:r>
          </a:p>
          <a:p>
            <a:pPr algn="just">
              <a:lnSpc>
                <a:spcPct val="150000"/>
              </a:lnSpc>
            </a:pPr>
            <a:endParaRPr lang="en-US" sz="2000" dirty="0">
              <a:latin typeface="Times New Roman"/>
              <a:ea typeface="HP Simplified Hans"/>
              <a:cs typeface="Times New Roman"/>
            </a:endParaRPr>
          </a:p>
        </p:txBody>
      </p:sp>
      <p:cxnSp>
        <p:nvCxnSpPr>
          <p:cNvPr id="2" name="Straight Connector 1">
            <a:extLst>
              <a:ext uri="{FF2B5EF4-FFF2-40B4-BE49-F238E27FC236}">
                <a16:creationId xmlns:a16="http://schemas.microsoft.com/office/drawing/2014/main" id="{DC5260E0-2814-E59C-ADFD-8A2F6AE31B22}"/>
              </a:ext>
            </a:extLst>
          </p:cNvPr>
          <p:cNvCxnSpPr>
            <a:cxnSpLocks/>
          </p:cNvCxnSpPr>
          <p:nvPr/>
        </p:nvCxnSpPr>
        <p:spPr>
          <a:xfrm flipH="1">
            <a:off x="0" y="763723"/>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518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8B0C4-870E-47AB-425E-AC9E30A3B91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94733F-F8A3-DDDE-3C65-22334FA7F813}"/>
              </a:ext>
            </a:extLst>
          </p:cNvPr>
          <p:cNvSpPr txBox="1"/>
          <p:nvPr/>
        </p:nvSpPr>
        <p:spPr>
          <a:xfrm>
            <a:off x="143205" y="118012"/>
            <a:ext cx="10981765" cy="584775"/>
          </a:xfrm>
          <a:prstGeom prst="rect">
            <a:avLst/>
          </a:prstGeom>
          <a:noFill/>
        </p:spPr>
        <p:txBody>
          <a:bodyPr wrap="square" lIns="91440" tIns="45720" rIns="91440" bIns="45720" rtlCol="0" anchor="t">
            <a:spAutoFit/>
          </a:bodyPr>
          <a:lstStyle/>
          <a:p>
            <a:r>
              <a:rPr lang="en-US" sz="3200" b="1" dirty="0">
                <a:latin typeface="Times New Roman"/>
                <a:ea typeface="HP Simplified Hans"/>
                <a:cs typeface="Times New Roman"/>
              </a:rPr>
              <a:t>Literature Survey</a:t>
            </a:r>
            <a:endParaRPr lang="en-US" sz="1600" dirty="0"/>
          </a:p>
        </p:txBody>
      </p:sp>
      <p:sp>
        <p:nvSpPr>
          <p:cNvPr id="6" name="TextBox 5">
            <a:extLst>
              <a:ext uri="{FF2B5EF4-FFF2-40B4-BE49-F238E27FC236}">
                <a16:creationId xmlns:a16="http://schemas.microsoft.com/office/drawing/2014/main" id="{767F8F07-3AC1-A4AD-CF34-8AD49EB94A72}"/>
              </a:ext>
            </a:extLst>
          </p:cNvPr>
          <p:cNvSpPr txBox="1"/>
          <p:nvPr/>
        </p:nvSpPr>
        <p:spPr>
          <a:xfrm>
            <a:off x="605117" y="763723"/>
            <a:ext cx="10981765" cy="8525411"/>
          </a:xfrm>
          <a:prstGeom prst="rect">
            <a:avLst/>
          </a:prstGeom>
          <a:noFill/>
        </p:spPr>
        <p:txBody>
          <a:bodyPr wrap="square" lIns="91440" tIns="45720" rIns="91440" bIns="45720" rtlCol="0" anchor="ctr">
            <a:spAutoFit/>
          </a:bodyPr>
          <a:lstStyle/>
          <a:p>
            <a:pPr algn="just">
              <a:lnSpc>
                <a:spcPct val="150000"/>
              </a:lnSpc>
            </a:pPr>
            <a:r>
              <a:rPr lang="en-US" sz="2400" dirty="0">
                <a:latin typeface="Times New Roman"/>
                <a:cs typeface="Times New Roman"/>
              </a:rPr>
              <a:t>1. </a:t>
            </a:r>
            <a:r>
              <a:rPr lang="en-US" sz="2400" b="1" dirty="0">
                <a:latin typeface="Times New Roman"/>
                <a:cs typeface="Times New Roman"/>
              </a:rPr>
              <a:t>Coursera: AI-Powered Personalization and Adaptive Learning</a:t>
            </a:r>
            <a:endParaRPr lang="en-US" sz="2400" dirty="0">
              <a:latin typeface="Times New Roman"/>
              <a:cs typeface="Times New Roman"/>
            </a:endParaRPr>
          </a:p>
          <a:p>
            <a:pPr marL="742950" lvl="1" indent="-285750" algn="just">
              <a:lnSpc>
                <a:spcPct val="150000"/>
              </a:lnSpc>
              <a:buFont typeface="Arial"/>
              <a:buChar char="•"/>
            </a:pPr>
            <a:r>
              <a:rPr lang="en-US" sz="2000" b="1" dirty="0">
                <a:latin typeface="Times New Roman"/>
                <a:ea typeface="+mn-lt"/>
                <a:cs typeface="+mn-lt"/>
              </a:rPr>
              <a:t>Published:</a:t>
            </a:r>
            <a:r>
              <a:rPr lang="en-US" sz="2000" dirty="0">
                <a:latin typeface="Times New Roman"/>
                <a:ea typeface="+mn-lt"/>
                <a:cs typeface="+mn-lt"/>
              </a:rPr>
              <a:t> 2023</a:t>
            </a:r>
            <a:endParaRPr lang="en-US" sz="2000" dirty="0">
              <a:latin typeface="Times New Roman"/>
              <a:cs typeface="Times New Roman"/>
            </a:endParaRPr>
          </a:p>
          <a:p>
            <a:pPr marL="742950" lvl="1" indent="-285750" algn="just">
              <a:lnSpc>
                <a:spcPct val="150000"/>
              </a:lnSpc>
              <a:buFont typeface="Arial"/>
              <a:buChar char="•"/>
            </a:pPr>
            <a:r>
              <a:rPr lang="en-US" sz="2000" b="1" dirty="0">
                <a:latin typeface="Times New Roman"/>
                <a:ea typeface="+mn-lt"/>
                <a:cs typeface="+mn-lt"/>
              </a:rPr>
              <a:t>Summary:</a:t>
            </a:r>
            <a:r>
              <a:rPr lang="en-US" sz="2000" dirty="0">
                <a:latin typeface="Times New Roman"/>
                <a:ea typeface="+mn-lt"/>
                <a:cs typeface="+mn-lt"/>
              </a:rPr>
              <a:t> Coursera’s LMS integrates AI to offer personalized learning paths. By analyzing student behaviors, such as quiz results and course completion rates, Coursera customizes content delivery. </a:t>
            </a:r>
            <a:endParaRPr lang="en-US" sz="2000" dirty="0">
              <a:latin typeface="Times New Roman"/>
              <a:ea typeface="+mn-lt"/>
              <a:cs typeface="Times New Roman"/>
            </a:endParaRPr>
          </a:p>
          <a:p>
            <a:pPr marL="742950" lvl="1" indent="-285750" algn="just">
              <a:lnSpc>
                <a:spcPct val="150000"/>
              </a:lnSpc>
              <a:buFont typeface="Arial"/>
              <a:buChar char="•"/>
            </a:pPr>
            <a:r>
              <a:rPr lang="en-US" sz="2000" b="1" dirty="0">
                <a:latin typeface="Times New Roman"/>
                <a:ea typeface="+mn-lt"/>
                <a:cs typeface="+mn-lt"/>
              </a:rPr>
              <a:t>Key Feature:</a:t>
            </a:r>
            <a:r>
              <a:rPr lang="en-US" sz="2000" dirty="0">
                <a:latin typeface="Times New Roman"/>
                <a:ea typeface="+mn-lt"/>
                <a:cs typeface="+mn-lt"/>
              </a:rPr>
              <a:t> AI-driven course recommendations and adaptive learning. (</a:t>
            </a:r>
            <a:r>
              <a:rPr lang="en-US" sz="2000" dirty="0">
                <a:latin typeface="Times New Roman"/>
                <a:ea typeface="+mn-lt"/>
                <a:cs typeface="+mn-lt"/>
                <a:hlinkClick r:id="rId2"/>
              </a:rPr>
              <a:t>coursera.org</a:t>
            </a:r>
            <a:r>
              <a:rPr lang="en-US" sz="2000" dirty="0">
                <a:latin typeface="Times New Roman"/>
                <a:ea typeface="+mn-lt"/>
                <a:cs typeface="+mn-lt"/>
              </a:rPr>
              <a:t>)</a:t>
            </a:r>
          </a:p>
          <a:p>
            <a:pPr algn="just"/>
            <a:endParaRPr lang="en-US" sz="2400" dirty="0">
              <a:latin typeface="Times New Roman"/>
              <a:ea typeface="Calibri" panose="020F0502020204030204"/>
              <a:cs typeface="Calibri" panose="020F0502020204030204"/>
            </a:endParaRPr>
          </a:p>
          <a:p>
            <a:pPr algn="just"/>
            <a:r>
              <a:rPr lang="en-US" sz="2400" b="1" dirty="0"/>
              <a:t>2.eTutor: School LMS Trends</a:t>
            </a:r>
            <a:endParaRPr lang="en-US" sz="2400" dirty="0"/>
          </a:p>
          <a:p>
            <a:pPr marL="742950" lvl="1" indent="-285750" algn="just">
              <a:lnSpc>
                <a:spcPct val="150000"/>
              </a:lnSpc>
              <a:buFont typeface="Arial"/>
              <a:buChar char="•"/>
            </a:pPr>
            <a:r>
              <a:rPr lang="en-US" sz="2000" b="1" dirty="0">
                <a:ea typeface="+mn-lt"/>
                <a:cs typeface="+mn-lt"/>
              </a:rPr>
              <a:t>Published:</a:t>
            </a:r>
            <a:r>
              <a:rPr lang="en-US" sz="2000" dirty="0">
                <a:ea typeface="+mn-lt"/>
                <a:cs typeface="+mn-lt"/>
              </a:rPr>
              <a:t> 2025</a:t>
            </a:r>
            <a:endParaRPr lang="en-US" sz="2000" dirty="0"/>
          </a:p>
          <a:p>
            <a:pPr marL="742950" lvl="1" indent="-285750" algn="just">
              <a:lnSpc>
                <a:spcPct val="150000"/>
              </a:lnSpc>
              <a:buFont typeface="Arial"/>
              <a:buChar char="•"/>
            </a:pPr>
            <a:r>
              <a:rPr lang="en-US" sz="2000" b="1" dirty="0">
                <a:ea typeface="+mn-lt"/>
                <a:cs typeface="+mn-lt"/>
              </a:rPr>
              <a:t>Summary:</a:t>
            </a:r>
            <a:r>
              <a:rPr lang="en-US" sz="2000" dirty="0">
                <a:ea typeface="+mn-lt"/>
                <a:cs typeface="+mn-lt"/>
              </a:rPr>
              <a:t> </a:t>
            </a:r>
            <a:r>
              <a:rPr lang="en-US" sz="2000" dirty="0" err="1">
                <a:ea typeface="+mn-lt"/>
                <a:cs typeface="+mn-lt"/>
              </a:rPr>
              <a:t>eTutor</a:t>
            </a:r>
            <a:r>
              <a:rPr lang="en-US" sz="2000" dirty="0">
                <a:ea typeface="+mn-lt"/>
                <a:cs typeface="+mn-lt"/>
              </a:rPr>
              <a:t> identifies top school LMS trends, including blended and hybrid learning models, gamification, and real-time progress tracking. These trends aim to deliver dynamic and engaging tasks, improve student retention rates, and provide a more flexible and adaptable learning environment.</a:t>
            </a:r>
            <a:endParaRPr lang="en-US" sz="2000" dirty="0"/>
          </a:p>
          <a:p>
            <a:pPr algn="just"/>
            <a:endParaRPr lang="en-US" sz="2000" dirty="0">
              <a:latin typeface="Times New Roman"/>
              <a:ea typeface="Calibri"/>
              <a:cs typeface="Calibri"/>
            </a:endParaRPr>
          </a:p>
          <a:p>
            <a:pPr algn="just"/>
            <a:endParaRPr lang="en-US" sz="2400" b="1" dirty="0">
              <a:latin typeface="Times New Roman"/>
              <a:cs typeface="Times New Roman"/>
            </a:endParaRPr>
          </a:p>
          <a:p>
            <a:pPr algn="just"/>
            <a:endParaRPr lang="en-US" sz="2400" b="1" dirty="0">
              <a:latin typeface="Times New Roman"/>
              <a:cs typeface="Times New Roman"/>
            </a:endParaRPr>
          </a:p>
          <a:p>
            <a:pPr algn="just"/>
            <a:endParaRPr lang="en-US" sz="2400" dirty="0">
              <a:latin typeface="Times New Roman"/>
              <a:ea typeface="+mn-lt"/>
              <a:cs typeface="Times New Roman"/>
            </a:endParaRPr>
          </a:p>
          <a:p>
            <a:pPr algn="just"/>
            <a:endParaRPr lang="en-US" sz="2400" dirty="0">
              <a:latin typeface="Times New Roman"/>
              <a:ea typeface="+mn-lt"/>
              <a:cs typeface="+mn-lt"/>
            </a:endParaRPr>
          </a:p>
          <a:p>
            <a:pPr algn="just"/>
            <a:endParaRPr lang="en-US" sz="2400" dirty="0">
              <a:latin typeface="Times New Roman"/>
              <a:ea typeface="Calibri" panose="020F0502020204030204"/>
              <a:cs typeface="Calibri" panose="020F0502020204030204"/>
            </a:endParaRPr>
          </a:p>
          <a:p>
            <a:pPr algn="just"/>
            <a:endParaRPr lang="en-US" sz="2400" dirty="0">
              <a:latin typeface="Times New Roman"/>
              <a:ea typeface="HP Simplified Hans"/>
              <a:cs typeface="Times New Roman"/>
            </a:endParaRPr>
          </a:p>
        </p:txBody>
      </p:sp>
      <p:cxnSp>
        <p:nvCxnSpPr>
          <p:cNvPr id="2" name="Straight Connector 1">
            <a:extLst>
              <a:ext uri="{FF2B5EF4-FFF2-40B4-BE49-F238E27FC236}">
                <a16:creationId xmlns:a16="http://schemas.microsoft.com/office/drawing/2014/main" id="{2A4FC93C-B8E7-1AB3-7FCE-A4C1980DFDB9}"/>
              </a:ext>
            </a:extLst>
          </p:cNvPr>
          <p:cNvCxnSpPr>
            <a:cxnSpLocks/>
          </p:cNvCxnSpPr>
          <p:nvPr/>
        </p:nvCxnSpPr>
        <p:spPr>
          <a:xfrm flipH="1">
            <a:off x="0" y="763723"/>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4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C6F73-6EE4-166A-3ADF-6EEA488F75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4E64544-E996-F032-C8C8-AD0F74FE0545}"/>
              </a:ext>
            </a:extLst>
          </p:cNvPr>
          <p:cNvSpPr txBox="1"/>
          <p:nvPr/>
        </p:nvSpPr>
        <p:spPr>
          <a:xfrm>
            <a:off x="103597" y="12190"/>
            <a:ext cx="10981765" cy="584775"/>
          </a:xfrm>
          <a:prstGeom prst="rect">
            <a:avLst/>
          </a:prstGeom>
          <a:noFill/>
        </p:spPr>
        <p:txBody>
          <a:bodyPr wrap="square" lIns="91440" tIns="45720" rIns="91440" bIns="45720" rtlCol="0" anchor="t">
            <a:spAutoFit/>
          </a:bodyPr>
          <a:lstStyle/>
          <a:p>
            <a:r>
              <a:rPr lang="en-US" sz="3200" b="1" dirty="0">
                <a:latin typeface="Times New Roman"/>
                <a:ea typeface="HP Simplified Hans"/>
                <a:cs typeface="Times New Roman"/>
              </a:rPr>
              <a:t>Literature Survey</a:t>
            </a:r>
            <a:endParaRPr lang="en-US" sz="1600" dirty="0"/>
          </a:p>
        </p:txBody>
      </p:sp>
      <p:sp>
        <p:nvSpPr>
          <p:cNvPr id="6" name="TextBox 5">
            <a:extLst>
              <a:ext uri="{FF2B5EF4-FFF2-40B4-BE49-F238E27FC236}">
                <a16:creationId xmlns:a16="http://schemas.microsoft.com/office/drawing/2014/main" id="{DCAA835F-D525-7194-E12B-EEC0692850FC}"/>
              </a:ext>
            </a:extLst>
          </p:cNvPr>
          <p:cNvSpPr txBox="1"/>
          <p:nvPr/>
        </p:nvSpPr>
        <p:spPr>
          <a:xfrm>
            <a:off x="605117" y="930482"/>
            <a:ext cx="10981765" cy="7786747"/>
          </a:xfrm>
          <a:prstGeom prst="rect">
            <a:avLst/>
          </a:prstGeom>
          <a:noFill/>
        </p:spPr>
        <p:txBody>
          <a:bodyPr wrap="square" lIns="91440" tIns="45720" rIns="91440" bIns="45720" rtlCol="0" anchor="t">
            <a:spAutoFit/>
          </a:bodyPr>
          <a:lstStyle/>
          <a:p>
            <a:pPr algn="just"/>
            <a:r>
              <a:rPr lang="en-US" sz="2000" dirty="0">
                <a:latin typeface="Times New Roman"/>
                <a:cs typeface="Times New Roman"/>
              </a:rPr>
              <a:t>3. </a:t>
            </a:r>
            <a:r>
              <a:rPr lang="en-US" sz="2000" b="1" dirty="0">
                <a:latin typeface="Times New Roman"/>
                <a:cs typeface="Times New Roman"/>
              </a:rPr>
              <a:t>Udemy: Scalable and Flexible Online Learning for Diverse Audiences</a:t>
            </a:r>
            <a:endParaRPr lang="en-US" sz="2000" dirty="0">
              <a:latin typeface="Times New Roman"/>
              <a:cs typeface="Times New Roman"/>
            </a:endParaRPr>
          </a:p>
          <a:p>
            <a:pPr marL="742950" lvl="1" indent="-285750" algn="just">
              <a:lnSpc>
                <a:spcPct val="150000"/>
              </a:lnSpc>
              <a:buFont typeface="Arial,Sans-Serif"/>
              <a:buChar char="•"/>
            </a:pPr>
            <a:r>
              <a:rPr lang="en-US" sz="2000" b="1" dirty="0">
                <a:latin typeface="Times New Roman"/>
                <a:ea typeface="+mn-lt"/>
                <a:cs typeface="Times New Roman"/>
              </a:rPr>
              <a:t>Published:</a:t>
            </a:r>
            <a:r>
              <a:rPr lang="en-US" sz="2000" dirty="0">
                <a:latin typeface="Times New Roman"/>
                <a:ea typeface="+mn-lt"/>
                <a:cs typeface="Times New Roman"/>
              </a:rPr>
              <a:t> 2023</a:t>
            </a:r>
            <a:endParaRPr lang="en-US" sz="2000" dirty="0">
              <a:latin typeface="Times New Roman"/>
              <a:cs typeface="Times New Roman"/>
            </a:endParaRPr>
          </a:p>
          <a:p>
            <a:pPr marL="742950" lvl="1" indent="-285750" algn="just">
              <a:lnSpc>
                <a:spcPct val="150000"/>
              </a:lnSpc>
              <a:buFont typeface="Arial,Sans-Serif"/>
              <a:buChar char="•"/>
            </a:pPr>
            <a:r>
              <a:rPr lang="en-US" sz="2000" b="1" dirty="0">
                <a:latin typeface="Times New Roman"/>
                <a:ea typeface="+mn-lt"/>
                <a:cs typeface="Times New Roman"/>
              </a:rPr>
              <a:t>Summary:</a:t>
            </a:r>
            <a:r>
              <a:rPr lang="en-US" sz="2000" dirty="0">
                <a:latin typeface="Times New Roman"/>
                <a:ea typeface="+mn-lt"/>
                <a:cs typeface="Times New Roman"/>
              </a:rPr>
              <a:t>  The platform’s advanced user interface (UI) is designed to be intuitive, ensuring users can access courses and materials with ease. Additionally, Udemy’s integration of social learning features like peer discussions enhances interactivity among learners.</a:t>
            </a:r>
          </a:p>
          <a:p>
            <a:pPr marL="742950" lvl="1" indent="-285750" algn="just">
              <a:lnSpc>
                <a:spcPct val="150000"/>
              </a:lnSpc>
              <a:buFont typeface="Arial,Sans-Serif"/>
              <a:buChar char="•"/>
            </a:pPr>
            <a:r>
              <a:rPr lang="en-US" sz="2000" b="1" dirty="0">
                <a:latin typeface="Times New Roman"/>
                <a:ea typeface="+mn-lt"/>
                <a:cs typeface="Times New Roman"/>
              </a:rPr>
              <a:t>Key Feature:</a:t>
            </a:r>
            <a:r>
              <a:rPr lang="en-US" sz="2000" dirty="0">
                <a:latin typeface="Times New Roman"/>
                <a:ea typeface="+mn-lt"/>
                <a:cs typeface="Times New Roman"/>
              </a:rPr>
              <a:t> Massive open online course (MOOC) model with course creation tools for instructors. (</a:t>
            </a:r>
            <a:r>
              <a:rPr lang="en-US" sz="2000" dirty="0">
                <a:latin typeface="Times New Roman"/>
                <a:ea typeface="+mn-lt"/>
                <a:cs typeface="Times New Roman"/>
                <a:hlinkClick r:id="rId2"/>
              </a:rPr>
              <a:t>udemy.com</a:t>
            </a:r>
            <a:r>
              <a:rPr lang="en-US" sz="2000" dirty="0">
                <a:latin typeface="Times New Roman"/>
                <a:ea typeface="+mn-lt"/>
                <a:cs typeface="Times New Roman"/>
              </a:rPr>
              <a:t>)</a:t>
            </a:r>
          </a:p>
          <a:p>
            <a:pPr algn="just"/>
            <a:r>
              <a:rPr lang="en-US" sz="2000" dirty="0">
                <a:latin typeface="Times New Roman"/>
                <a:ea typeface="+mn-lt"/>
                <a:cs typeface="Times New Roman"/>
              </a:rPr>
              <a:t>4. </a:t>
            </a:r>
            <a:r>
              <a:rPr lang="en-US" sz="2000" b="1" dirty="0">
                <a:latin typeface="Times New Roman"/>
                <a:ea typeface="+mn-lt"/>
                <a:cs typeface="Times New Roman"/>
              </a:rPr>
              <a:t>Moodle: Open-Source LMS with Customizable Features</a:t>
            </a:r>
            <a:endParaRPr lang="en-US" sz="2000" dirty="0">
              <a:latin typeface="Times New Roman"/>
              <a:ea typeface="+mn-lt"/>
              <a:cs typeface="Times New Roman"/>
            </a:endParaRPr>
          </a:p>
          <a:p>
            <a:pPr marL="742950" lvl="1" indent="-285750" algn="just">
              <a:lnSpc>
                <a:spcPct val="150000"/>
              </a:lnSpc>
              <a:buFont typeface="Arial,Sans-Serif"/>
              <a:buChar char="•"/>
            </a:pPr>
            <a:r>
              <a:rPr lang="en-US" sz="2000" b="1" dirty="0">
                <a:latin typeface="Times New Roman"/>
                <a:ea typeface="+mn-lt"/>
                <a:cs typeface="Times New Roman"/>
              </a:rPr>
              <a:t>Published:</a:t>
            </a:r>
            <a:r>
              <a:rPr lang="en-US" sz="2000" dirty="0">
                <a:latin typeface="Times New Roman"/>
                <a:ea typeface="+mn-lt"/>
                <a:cs typeface="Times New Roman"/>
              </a:rPr>
              <a:t> 2023</a:t>
            </a:r>
          </a:p>
          <a:p>
            <a:pPr marL="742950" lvl="1" indent="-285750" algn="just">
              <a:lnSpc>
                <a:spcPct val="150000"/>
              </a:lnSpc>
              <a:buFont typeface="Arial,Sans-Serif"/>
              <a:buChar char="•"/>
            </a:pPr>
            <a:r>
              <a:rPr lang="en-US" sz="2000" b="1" dirty="0">
                <a:latin typeface="Times New Roman"/>
                <a:ea typeface="+mn-lt"/>
                <a:cs typeface="Times New Roman"/>
              </a:rPr>
              <a:t>Summary:</a:t>
            </a:r>
            <a:r>
              <a:rPr lang="en-US" sz="2000" dirty="0">
                <a:latin typeface="Times New Roman"/>
                <a:ea typeface="+mn-lt"/>
                <a:cs typeface="Times New Roman"/>
              </a:rPr>
              <a:t> Moodle is an open-source LMS used by educational institutions worldwide. The system supports both asynchronous and synchronous learning. </a:t>
            </a:r>
          </a:p>
          <a:p>
            <a:pPr marL="742950" lvl="1" indent="-285750" algn="just">
              <a:lnSpc>
                <a:spcPct val="150000"/>
              </a:lnSpc>
              <a:buFont typeface="Arial,Sans-Serif"/>
              <a:buChar char="•"/>
            </a:pPr>
            <a:r>
              <a:rPr lang="en-US" sz="2000" b="1" dirty="0">
                <a:latin typeface="Times New Roman"/>
                <a:ea typeface="+mn-lt"/>
                <a:cs typeface="Times New Roman"/>
              </a:rPr>
              <a:t>Key Feature:</a:t>
            </a:r>
            <a:r>
              <a:rPr lang="en-US" sz="2000" dirty="0">
                <a:latin typeface="Times New Roman"/>
                <a:ea typeface="+mn-lt"/>
                <a:cs typeface="Times New Roman"/>
              </a:rPr>
              <a:t> Open-source nature with high customization options for various educational needs. (</a:t>
            </a:r>
            <a:r>
              <a:rPr lang="en-US" sz="2000" dirty="0">
                <a:latin typeface="Times New Roman"/>
                <a:ea typeface="+mn-lt"/>
                <a:cs typeface="Times New Roman"/>
                <a:hlinkClick r:id="rId3"/>
              </a:rPr>
              <a:t>moodle.org</a:t>
            </a:r>
            <a:r>
              <a:rPr lang="en-US" sz="2000" dirty="0">
                <a:latin typeface="Times New Roman"/>
                <a:ea typeface="+mn-lt"/>
                <a:cs typeface="Times New Roman"/>
              </a:rPr>
              <a:t>) analytics for personalized feedback and course optimization. (</a:t>
            </a:r>
            <a:r>
              <a:rPr lang="en-US" sz="2000" dirty="0">
                <a:latin typeface="Times New Roman"/>
                <a:ea typeface="+mn-lt"/>
                <a:cs typeface="Times New Roman"/>
                <a:hlinkClick r:id="rId4"/>
              </a:rPr>
              <a:t>blackboard.com</a:t>
            </a:r>
            <a:r>
              <a:rPr lang="en-US" sz="2000" dirty="0">
                <a:latin typeface="Times New Roman"/>
                <a:ea typeface="+mn-lt"/>
                <a:cs typeface="Times New Roman"/>
              </a:rPr>
              <a:t>)</a:t>
            </a:r>
            <a:endParaRPr lang="en-US" sz="2000" dirty="0">
              <a:ea typeface="Calibri"/>
              <a:cs typeface="Times New Roman"/>
            </a:endParaRPr>
          </a:p>
          <a:p>
            <a:pPr lvl="1" algn="just">
              <a:lnSpc>
                <a:spcPct val="150000"/>
              </a:lnSpc>
            </a:pPr>
            <a:endParaRPr lang="en-US" sz="2000" b="1" dirty="0">
              <a:latin typeface="Times New Roman"/>
              <a:cs typeface="Times New Roman"/>
            </a:endParaRPr>
          </a:p>
          <a:p>
            <a:pPr algn="just"/>
            <a:endParaRPr lang="en-US" sz="2000" b="1" dirty="0">
              <a:latin typeface="Times New Roman"/>
              <a:cs typeface="Times New Roman"/>
            </a:endParaRPr>
          </a:p>
          <a:p>
            <a:pPr algn="just"/>
            <a:endParaRPr lang="en-US" sz="2000" dirty="0">
              <a:latin typeface="Times New Roman"/>
              <a:cs typeface="Times New Roman"/>
            </a:endParaRPr>
          </a:p>
          <a:p>
            <a:pPr algn="just"/>
            <a:endParaRPr lang="en-US" sz="2000" dirty="0">
              <a:latin typeface="Times New Roman"/>
              <a:ea typeface="+mn-lt"/>
              <a:cs typeface="+mn-lt"/>
            </a:endParaRPr>
          </a:p>
          <a:p>
            <a:pPr algn="just"/>
            <a:endParaRPr lang="en-US" sz="2000" dirty="0">
              <a:latin typeface="Times New Roman"/>
              <a:ea typeface="+mn-lt"/>
              <a:cs typeface="+mn-lt"/>
            </a:endParaRPr>
          </a:p>
          <a:p>
            <a:pPr algn="just"/>
            <a:endParaRPr lang="en-US" sz="2000" dirty="0">
              <a:latin typeface="Times New Roman"/>
              <a:ea typeface="HP Simplified Hans"/>
              <a:cs typeface="Times New Roman"/>
            </a:endParaRPr>
          </a:p>
        </p:txBody>
      </p:sp>
      <p:cxnSp>
        <p:nvCxnSpPr>
          <p:cNvPr id="2" name="Straight Connector 1">
            <a:extLst>
              <a:ext uri="{FF2B5EF4-FFF2-40B4-BE49-F238E27FC236}">
                <a16:creationId xmlns:a16="http://schemas.microsoft.com/office/drawing/2014/main" id="{3011695E-0E63-93D7-76A1-70B868E57477}"/>
              </a:ext>
            </a:extLst>
          </p:cNvPr>
          <p:cNvCxnSpPr>
            <a:cxnSpLocks/>
          </p:cNvCxnSpPr>
          <p:nvPr/>
        </p:nvCxnSpPr>
        <p:spPr>
          <a:xfrm flipH="1">
            <a:off x="0" y="763723"/>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283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FF2F-B2A1-A6C5-BE8C-22194A3C750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53497F-36DD-0448-AE24-2C8FE5B71F4E}"/>
              </a:ext>
            </a:extLst>
          </p:cNvPr>
          <p:cNvSpPr txBox="1"/>
          <p:nvPr/>
        </p:nvSpPr>
        <p:spPr>
          <a:xfrm>
            <a:off x="84743" y="92353"/>
            <a:ext cx="10981765" cy="584775"/>
          </a:xfrm>
          <a:prstGeom prst="rect">
            <a:avLst/>
          </a:prstGeom>
          <a:noFill/>
        </p:spPr>
        <p:txBody>
          <a:bodyPr wrap="square" lIns="91440" tIns="45720" rIns="91440" bIns="45720" rtlCol="0" anchor="t">
            <a:spAutoFit/>
          </a:bodyPr>
          <a:lstStyle/>
          <a:p>
            <a:r>
              <a:rPr lang="en-US" sz="3200" b="1" dirty="0">
                <a:latin typeface="Times New Roman"/>
                <a:ea typeface="HP Simplified Hans"/>
                <a:cs typeface="Times New Roman"/>
              </a:rPr>
              <a:t>Literature Survey</a:t>
            </a:r>
            <a:endParaRPr lang="en-US" sz="1600" dirty="0"/>
          </a:p>
        </p:txBody>
      </p:sp>
      <p:sp>
        <p:nvSpPr>
          <p:cNvPr id="6" name="TextBox 5">
            <a:extLst>
              <a:ext uri="{FF2B5EF4-FFF2-40B4-BE49-F238E27FC236}">
                <a16:creationId xmlns:a16="http://schemas.microsoft.com/office/drawing/2014/main" id="{513E7C9F-1510-DD23-A2DF-F718FAA9B0A1}"/>
              </a:ext>
            </a:extLst>
          </p:cNvPr>
          <p:cNvSpPr txBox="1"/>
          <p:nvPr/>
        </p:nvSpPr>
        <p:spPr>
          <a:xfrm>
            <a:off x="605117" y="936913"/>
            <a:ext cx="10981765" cy="6001643"/>
          </a:xfrm>
          <a:prstGeom prst="rect">
            <a:avLst/>
          </a:prstGeom>
          <a:noFill/>
        </p:spPr>
        <p:txBody>
          <a:bodyPr wrap="square" lIns="91440" tIns="45720" rIns="91440" bIns="45720" rtlCol="0" anchor="t">
            <a:spAutoFit/>
          </a:bodyPr>
          <a:lstStyle/>
          <a:p>
            <a:pPr algn="just"/>
            <a:r>
              <a:rPr lang="en-US" sz="2400" dirty="0">
                <a:latin typeface="Times New Roman"/>
                <a:ea typeface="+mn-lt"/>
                <a:cs typeface="Times New Roman"/>
              </a:rPr>
              <a:t>5. </a:t>
            </a:r>
            <a:r>
              <a:rPr lang="en-US" sz="2400" b="1" dirty="0">
                <a:latin typeface="Times New Roman"/>
                <a:ea typeface="+mn-lt"/>
                <a:cs typeface="Times New Roman"/>
              </a:rPr>
              <a:t>Blackboard: Unified Learning Experience with Data Analytics</a:t>
            </a:r>
            <a:endParaRPr lang="en-US" sz="2400" dirty="0">
              <a:latin typeface="Times New Roman"/>
              <a:ea typeface="+mn-lt"/>
              <a:cs typeface="Times New Roman"/>
            </a:endParaRPr>
          </a:p>
          <a:p>
            <a:pPr marL="742950" lvl="1" indent="-285750" algn="just">
              <a:buFont typeface="Arial,Sans-Serif"/>
              <a:buChar char="•"/>
            </a:pPr>
            <a:r>
              <a:rPr lang="en-US" sz="2000" b="1" dirty="0">
                <a:latin typeface="Times New Roman"/>
                <a:ea typeface="+mn-lt"/>
                <a:cs typeface="Times New Roman"/>
              </a:rPr>
              <a:t>Authors:</a:t>
            </a:r>
            <a:r>
              <a:rPr lang="en-US" sz="2000" dirty="0">
                <a:latin typeface="Times New Roman"/>
                <a:ea typeface="+mn-lt"/>
                <a:cs typeface="Times New Roman"/>
              </a:rPr>
              <a:t> Blackboard Research Team</a:t>
            </a:r>
          </a:p>
          <a:p>
            <a:pPr marL="742950" lvl="1" indent="-285750" algn="just">
              <a:buFont typeface="Arial,Sans-Serif"/>
              <a:buChar char="•"/>
            </a:pPr>
            <a:r>
              <a:rPr lang="en-US" sz="2000" b="1" dirty="0">
                <a:latin typeface="Times New Roman"/>
                <a:ea typeface="+mn-lt"/>
                <a:cs typeface="Times New Roman"/>
              </a:rPr>
              <a:t>Published:</a:t>
            </a:r>
            <a:r>
              <a:rPr lang="en-US" sz="2000" dirty="0">
                <a:latin typeface="Times New Roman"/>
                <a:ea typeface="+mn-lt"/>
                <a:cs typeface="Times New Roman"/>
              </a:rPr>
              <a:t> 2023</a:t>
            </a:r>
          </a:p>
          <a:p>
            <a:pPr marL="742950" lvl="1" indent="-285750" algn="just">
              <a:buFont typeface="Arial,Sans-Serif"/>
              <a:buChar char="•"/>
            </a:pPr>
            <a:r>
              <a:rPr lang="en-US" sz="2000" b="1" dirty="0">
                <a:latin typeface="Times New Roman"/>
                <a:ea typeface="+mn-lt"/>
                <a:cs typeface="Times New Roman"/>
              </a:rPr>
              <a:t>Summary:</a:t>
            </a:r>
            <a:r>
              <a:rPr lang="en-US" sz="2000" dirty="0">
                <a:latin typeface="Times New Roman"/>
                <a:ea typeface="+mn-lt"/>
                <a:cs typeface="Times New Roman"/>
              </a:rPr>
              <a:t> Blackboard offers a robust learning management platform widely used in higher education. It integrates learning analytics, enabling instructors to track student progress and provide tailored interventions. The platform includes features such as mobile learning, discussion boards, and grade tracking. Blackboard's data-driven approach helps in making informed decisions about curriculum design and student support.</a:t>
            </a:r>
          </a:p>
          <a:p>
            <a:pPr marL="742950" lvl="1" indent="-285750" algn="just">
              <a:lnSpc>
                <a:spcPct val="150000"/>
              </a:lnSpc>
              <a:buFont typeface="Arial,Sans-Serif"/>
              <a:buChar char="•"/>
            </a:pPr>
            <a:r>
              <a:rPr lang="en-US" sz="2000" b="1" dirty="0">
                <a:latin typeface="Times New Roman"/>
                <a:ea typeface="+mn-lt"/>
                <a:cs typeface="Times New Roman"/>
              </a:rPr>
              <a:t>Key Feature:</a:t>
            </a:r>
            <a:r>
              <a:rPr lang="en-US" sz="2000" dirty="0">
                <a:latin typeface="Times New Roman"/>
                <a:ea typeface="+mn-lt"/>
                <a:cs typeface="Times New Roman"/>
              </a:rPr>
              <a:t> Advanced learning</a:t>
            </a:r>
          </a:p>
          <a:p>
            <a:pPr algn="just">
              <a:lnSpc>
                <a:spcPct val="150000"/>
              </a:lnSpc>
            </a:pPr>
            <a:r>
              <a:rPr lang="en-US" dirty="0"/>
              <a:t>6. </a:t>
            </a:r>
            <a:r>
              <a:rPr lang="en-US" sz="2400" b="1" dirty="0"/>
              <a:t>Kira Learning: AI-Driven Teaching Assistants</a:t>
            </a:r>
            <a:endParaRPr lang="en-US" sz="2400" dirty="0"/>
          </a:p>
          <a:p>
            <a:pPr marL="742950" lvl="1" indent="-285750" algn="just">
              <a:lnSpc>
                <a:spcPct val="150000"/>
              </a:lnSpc>
              <a:buFont typeface="Arial"/>
              <a:buChar char="•"/>
            </a:pPr>
            <a:r>
              <a:rPr lang="en-US" sz="2000" b="1" dirty="0">
                <a:ea typeface="+mn-lt"/>
                <a:cs typeface="+mn-lt"/>
              </a:rPr>
              <a:t>Published:</a:t>
            </a:r>
            <a:r>
              <a:rPr lang="en-US" sz="2000" dirty="0">
                <a:ea typeface="+mn-lt"/>
                <a:cs typeface="+mn-lt"/>
              </a:rPr>
              <a:t> April 2025</a:t>
            </a:r>
          </a:p>
          <a:p>
            <a:pPr marL="742950" lvl="1" indent="-285750" algn="just">
              <a:buFont typeface="Arial"/>
              <a:buChar char="•"/>
            </a:pPr>
            <a:r>
              <a:rPr lang="en-US" sz="2000" b="1" dirty="0">
                <a:ea typeface="+mn-lt"/>
                <a:cs typeface="+mn-lt"/>
              </a:rPr>
              <a:t>Summary:</a:t>
            </a:r>
            <a:r>
              <a:rPr lang="en-US" sz="2000" dirty="0">
                <a:ea typeface="+mn-lt"/>
                <a:cs typeface="+mn-lt"/>
              </a:rPr>
              <a:t> Kira Learning, founded by Andrew Ng, utilizes AI agents to assist educators by automating grading, lesson planning, and analyzing student performance. This approach allows teachers to focus on personalized instruction and mentoring. The platform has been implemented in various school districts, aiming to reduce teacher workload and enhance educational outcomes. </a:t>
            </a:r>
          </a:p>
          <a:p>
            <a:pPr algn="just">
              <a:buFont typeface="Arial,Sans-Serif"/>
            </a:pPr>
            <a:endParaRPr lang="en-US" sz="2400" dirty="0">
              <a:latin typeface="Times New Roman"/>
              <a:ea typeface="Calibri"/>
              <a:cs typeface="Times New Roman"/>
            </a:endParaRPr>
          </a:p>
        </p:txBody>
      </p:sp>
      <p:cxnSp>
        <p:nvCxnSpPr>
          <p:cNvPr id="2" name="Straight Connector 1">
            <a:extLst>
              <a:ext uri="{FF2B5EF4-FFF2-40B4-BE49-F238E27FC236}">
                <a16:creationId xmlns:a16="http://schemas.microsoft.com/office/drawing/2014/main" id="{6A25C05C-8715-C079-E987-55045AAF9B0C}"/>
              </a:ext>
            </a:extLst>
          </p:cNvPr>
          <p:cNvCxnSpPr>
            <a:cxnSpLocks/>
          </p:cNvCxnSpPr>
          <p:nvPr/>
        </p:nvCxnSpPr>
        <p:spPr>
          <a:xfrm flipH="1">
            <a:off x="0" y="763723"/>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912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8E75B-DE56-7E8A-DF1B-2FFEACC85C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E91D90-F0C7-9801-54A6-83BDFD74F5FC}"/>
              </a:ext>
            </a:extLst>
          </p:cNvPr>
          <p:cNvSpPr>
            <a:spLocks noGrp="1"/>
          </p:cNvSpPr>
          <p:nvPr>
            <p:ph type="ctrTitle"/>
          </p:nvPr>
        </p:nvSpPr>
        <p:spPr>
          <a:xfrm>
            <a:off x="0" y="-683213"/>
            <a:ext cx="4044886" cy="1313992"/>
          </a:xfrm>
        </p:spPr>
        <p:txBody>
          <a:bodyPr>
            <a:noAutofit/>
          </a:bodyPr>
          <a:lstStyle/>
          <a:p>
            <a:r>
              <a:rPr lang="en-IN" sz="3200" b="1" dirty="0">
                <a:latin typeface="Times New Roman" panose="02020603050405020304" pitchFamily="18" charset="0"/>
                <a:cs typeface="Times New Roman" panose="02020603050405020304" pitchFamily="18" charset="0"/>
              </a:rPr>
              <a:t>System Architecture</a:t>
            </a:r>
          </a:p>
        </p:txBody>
      </p:sp>
      <p:cxnSp>
        <p:nvCxnSpPr>
          <p:cNvPr id="4" name="Straight Connector 3">
            <a:extLst>
              <a:ext uri="{FF2B5EF4-FFF2-40B4-BE49-F238E27FC236}">
                <a16:creationId xmlns:a16="http://schemas.microsoft.com/office/drawing/2014/main" id="{C37B6CF5-5F7F-92F1-5A4C-C9769B45098C}"/>
              </a:ext>
            </a:extLst>
          </p:cNvPr>
          <p:cNvCxnSpPr>
            <a:cxnSpLocks/>
          </p:cNvCxnSpPr>
          <p:nvPr/>
        </p:nvCxnSpPr>
        <p:spPr>
          <a:xfrm flipH="1">
            <a:off x="0" y="749058"/>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C928D7E-FB38-9376-AAE8-20F246FA20BD}"/>
              </a:ext>
            </a:extLst>
          </p:cNvPr>
          <p:cNvPicPr>
            <a:picLocks noChangeAspect="1"/>
          </p:cNvPicPr>
          <p:nvPr/>
        </p:nvPicPr>
        <p:blipFill>
          <a:blip r:embed="rId2"/>
          <a:stretch>
            <a:fillRect/>
          </a:stretch>
        </p:blipFill>
        <p:spPr>
          <a:xfrm>
            <a:off x="1052420" y="927661"/>
            <a:ext cx="10087159" cy="5930339"/>
          </a:xfrm>
          <a:prstGeom prst="rect">
            <a:avLst/>
          </a:prstGeom>
        </p:spPr>
      </p:pic>
    </p:spTree>
    <p:extLst>
      <p:ext uri="{BB962C8B-B14F-4D97-AF65-F5344CB8AC3E}">
        <p14:creationId xmlns:p14="http://schemas.microsoft.com/office/powerpoint/2010/main" val="1663711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58650-BF38-8D91-6945-80E3673D9A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95375-C4A8-77C6-EEEB-AAC902F397CC}"/>
              </a:ext>
            </a:extLst>
          </p:cNvPr>
          <p:cNvSpPr>
            <a:spLocks noGrp="1"/>
          </p:cNvSpPr>
          <p:nvPr>
            <p:ph type="ctrTitle"/>
          </p:nvPr>
        </p:nvSpPr>
        <p:spPr>
          <a:xfrm>
            <a:off x="0" y="-575036"/>
            <a:ext cx="3638746" cy="1244310"/>
          </a:xfrm>
        </p:spPr>
        <p:txBody>
          <a:bodyPr>
            <a:noAutofit/>
          </a:bodyPr>
          <a:lstStyle/>
          <a:p>
            <a:r>
              <a:rPr lang="en-IN" sz="3200" b="1" dirty="0">
                <a:latin typeface="Times New Roman" panose="02020603050405020304" pitchFamily="18" charset="0"/>
                <a:cs typeface="Times New Roman" panose="02020603050405020304" pitchFamily="18" charset="0"/>
              </a:rPr>
              <a:t>Existing Systems</a:t>
            </a:r>
          </a:p>
        </p:txBody>
      </p:sp>
      <p:sp>
        <p:nvSpPr>
          <p:cNvPr id="3" name="TextBox 2">
            <a:extLst>
              <a:ext uri="{FF2B5EF4-FFF2-40B4-BE49-F238E27FC236}">
                <a16:creationId xmlns:a16="http://schemas.microsoft.com/office/drawing/2014/main" id="{750AB9A1-B248-678D-7318-5B96D55BF6AB}"/>
              </a:ext>
            </a:extLst>
          </p:cNvPr>
          <p:cNvSpPr txBox="1"/>
          <p:nvPr/>
        </p:nvSpPr>
        <p:spPr>
          <a:xfrm>
            <a:off x="581320" y="1330990"/>
            <a:ext cx="11029360" cy="41960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IN" b="1" dirty="0">
                <a:latin typeface="Arial" panose="020B0604020202020204" pitchFamily="34" charset="0"/>
                <a:cs typeface="Arial" panose="020B0604020202020204" pitchFamily="34" charset="0"/>
              </a:rPr>
              <a:t>Moodle:</a:t>
            </a:r>
          </a:p>
          <a:p>
            <a:pPr algn="just">
              <a:lnSpc>
                <a:spcPct val="150000"/>
              </a:lnSpc>
            </a:pP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An open-source LMS widely used in schools, colleges, and universities.</a:t>
            </a:r>
            <a:endParaRPr lang="en-IN" dirty="0">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q"/>
            </a:pPr>
            <a:r>
              <a:rPr lang="en-IN" b="1" dirty="0">
                <a:latin typeface="Arial" panose="020B0604020202020204" pitchFamily="34" charset="0"/>
                <a:cs typeface="Arial" panose="020B0604020202020204" pitchFamily="34" charset="0"/>
              </a:rPr>
              <a:t>Google Classroom:</a:t>
            </a:r>
          </a:p>
          <a:p>
            <a:pPr algn="just">
              <a:lnSpc>
                <a:spcPct val="150000"/>
              </a:lnSpc>
            </a:pP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simple, free LMS integrated with Google Workspace for Education.</a:t>
            </a:r>
            <a:endParaRPr lang="en-IN" dirty="0">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q"/>
            </a:pPr>
            <a:r>
              <a:rPr lang="en-IN" b="1" dirty="0">
                <a:latin typeface="Arial" panose="020B0604020202020204" pitchFamily="34" charset="0"/>
                <a:cs typeface="Arial" panose="020B0604020202020204" pitchFamily="34" charset="0"/>
              </a:rPr>
              <a:t>Coursera for Campus:</a:t>
            </a:r>
          </a:p>
          <a:p>
            <a:pPr algn="just">
              <a:lnSpc>
                <a:spcPct val="150000"/>
              </a:lnSpc>
            </a:pP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Provides online courses and certificates from universities globally.</a:t>
            </a:r>
            <a:endParaRPr lang="en-IN" dirty="0">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q"/>
            </a:pPr>
            <a:r>
              <a:rPr lang="en-IN" b="1" dirty="0">
                <a:latin typeface="Arial" panose="020B0604020202020204" pitchFamily="34" charset="0"/>
                <a:cs typeface="Arial" panose="020B0604020202020204" pitchFamily="34" charset="0"/>
              </a:rPr>
              <a:t>Edmodo:</a:t>
            </a:r>
          </a:p>
          <a:p>
            <a:pPr algn="just">
              <a:lnSpc>
                <a:spcPct val="150000"/>
              </a:lnSpc>
            </a:pP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social media-like LMS used mainly in K–12 education.</a:t>
            </a:r>
            <a:endParaRPr lang="en-IN" dirty="0">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q"/>
            </a:pPr>
            <a:r>
              <a:rPr lang="en-IN" b="1" dirty="0" err="1">
                <a:latin typeface="Arial" panose="020B0604020202020204" pitchFamily="34" charset="0"/>
                <a:cs typeface="Arial" panose="020B0604020202020204" pitchFamily="34" charset="0"/>
              </a:rPr>
              <a:t>TalentLMS</a:t>
            </a:r>
            <a:r>
              <a:rPr lang="en-IN" b="1" dirty="0">
                <a:latin typeface="Arial" panose="020B0604020202020204" pitchFamily="34" charset="0"/>
                <a:cs typeface="Arial" panose="020B0604020202020204" pitchFamily="34" charset="0"/>
              </a:rPr>
              <a:t>:</a:t>
            </a:r>
          </a:p>
          <a:p>
            <a:pPr algn="just">
              <a:lnSpc>
                <a:spcPct val="150000"/>
              </a:lnSpc>
            </a:pPr>
            <a:r>
              <a:rPr lang="en-IN"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corporate-focused LMS used for training employees and onboarding.</a:t>
            </a:r>
            <a:endParaRPr lang="en-IN" dirty="0">
              <a:latin typeface="Arial" panose="020B0604020202020204" pitchFamily="34" charset="0"/>
              <a:cs typeface="Arial" panose="020B0604020202020204" pitchFamily="34" charset="0"/>
            </a:endParaRPr>
          </a:p>
        </p:txBody>
      </p:sp>
      <p:cxnSp>
        <p:nvCxnSpPr>
          <p:cNvPr id="5" name="Straight Connector 4">
            <a:extLst>
              <a:ext uri="{FF2B5EF4-FFF2-40B4-BE49-F238E27FC236}">
                <a16:creationId xmlns:a16="http://schemas.microsoft.com/office/drawing/2014/main" id="{7AAC5DF7-AEC8-F3C2-AE85-1139CCFD5666}"/>
              </a:ext>
            </a:extLst>
          </p:cNvPr>
          <p:cNvCxnSpPr>
            <a:cxnSpLocks/>
          </p:cNvCxnSpPr>
          <p:nvPr/>
        </p:nvCxnSpPr>
        <p:spPr>
          <a:xfrm flipH="1">
            <a:off x="0" y="749057"/>
            <a:ext cx="9000000" cy="0"/>
          </a:xfrm>
          <a:prstGeom prst="line">
            <a:avLst/>
          </a:prstGeom>
          <a:ln w="38100">
            <a:solidFill>
              <a:schemeClr val="tx1"/>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20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1565</TotalTime>
  <Words>2666</Words>
  <Application>Microsoft Office PowerPoint</Application>
  <PresentationFormat>Widescreen</PresentationFormat>
  <Paragraphs>279</Paragraphs>
  <Slides>38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Arial,Sans-Serif</vt:lpstr>
      <vt:lpstr>Calibri</vt:lpstr>
      <vt:lpstr>Calibri Light</vt:lpstr>
      <vt:lpstr>Times New Roman</vt:lpstr>
      <vt:lpstr>Wingdings</vt:lpstr>
      <vt:lpstr>Office Theme</vt:lpstr>
      <vt:lpstr> LEARNING MANAGEMENT SYSTEM</vt:lpstr>
      <vt:lpstr>Objectives</vt:lpstr>
      <vt:lpstr>PowerPoint Presentation</vt:lpstr>
      <vt:lpstr>PowerPoint Presentation</vt:lpstr>
      <vt:lpstr>PowerPoint Presentation</vt:lpstr>
      <vt:lpstr>PowerPoint Presentation</vt:lpstr>
      <vt:lpstr>PowerPoint Presentation</vt:lpstr>
      <vt:lpstr>System Architecture</vt:lpstr>
      <vt:lpstr>Existing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Modules  and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Aswin R C</dc:creator>
  <cp:lastModifiedBy>Aswin R C</cp:lastModifiedBy>
  <cp:revision>23</cp:revision>
  <dcterms:created xsi:type="dcterms:W3CDTF">2025-03-18T04:31:16Z</dcterms:created>
  <dcterms:modified xsi:type="dcterms:W3CDTF">2025-05-11T08:28:56Z</dcterms:modified>
</cp:coreProperties>
</file>